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"/>
  </p:notesMasterIdLst>
  <p:sldIdLst>
    <p:sldId id="257" r:id="rId2"/>
  </p:sldIdLst>
  <p:sldSz cx="32918400" cy="16459200"/>
  <p:notesSz cx="6858000" cy="9144000"/>
  <p:defaultTextStyle>
    <a:defPPr>
      <a:defRPr lang="zh-TW"/>
    </a:defPPr>
    <a:lvl1pPr marL="0" algn="l" defTabSz="3329187" rtl="0" eaLnBrk="1" latinLnBrk="0" hangingPunct="1">
      <a:defRPr sz="6554" kern="1200">
        <a:solidFill>
          <a:schemeClr val="tx1"/>
        </a:solidFill>
        <a:latin typeface="+mn-lt"/>
        <a:ea typeface="+mn-ea"/>
        <a:cs typeface="+mn-cs"/>
      </a:defRPr>
    </a:lvl1pPr>
    <a:lvl2pPr marL="1664593" algn="l" defTabSz="3329187" rtl="0" eaLnBrk="1" latinLnBrk="0" hangingPunct="1">
      <a:defRPr sz="6554" kern="1200">
        <a:solidFill>
          <a:schemeClr val="tx1"/>
        </a:solidFill>
        <a:latin typeface="+mn-lt"/>
        <a:ea typeface="+mn-ea"/>
        <a:cs typeface="+mn-cs"/>
      </a:defRPr>
    </a:lvl2pPr>
    <a:lvl3pPr marL="3329187" algn="l" defTabSz="3329187" rtl="0" eaLnBrk="1" latinLnBrk="0" hangingPunct="1">
      <a:defRPr sz="6554" kern="1200">
        <a:solidFill>
          <a:schemeClr val="tx1"/>
        </a:solidFill>
        <a:latin typeface="+mn-lt"/>
        <a:ea typeface="+mn-ea"/>
        <a:cs typeface="+mn-cs"/>
      </a:defRPr>
    </a:lvl3pPr>
    <a:lvl4pPr marL="4993780" algn="l" defTabSz="3329187" rtl="0" eaLnBrk="1" latinLnBrk="0" hangingPunct="1">
      <a:defRPr sz="6554" kern="1200">
        <a:solidFill>
          <a:schemeClr val="tx1"/>
        </a:solidFill>
        <a:latin typeface="+mn-lt"/>
        <a:ea typeface="+mn-ea"/>
        <a:cs typeface="+mn-cs"/>
      </a:defRPr>
    </a:lvl4pPr>
    <a:lvl5pPr marL="6658373" algn="l" defTabSz="3329187" rtl="0" eaLnBrk="1" latinLnBrk="0" hangingPunct="1">
      <a:defRPr sz="6554" kern="1200">
        <a:solidFill>
          <a:schemeClr val="tx1"/>
        </a:solidFill>
        <a:latin typeface="+mn-lt"/>
        <a:ea typeface="+mn-ea"/>
        <a:cs typeface="+mn-cs"/>
      </a:defRPr>
    </a:lvl5pPr>
    <a:lvl6pPr marL="8322966" algn="l" defTabSz="3329187" rtl="0" eaLnBrk="1" latinLnBrk="0" hangingPunct="1">
      <a:defRPr sz="6554" kern="1200">
        <a:solidFill>
          <a:schemeClr val="tx1"/>
        </a:solidFill>
        <a:latin typeface="+mn-lt"/>
        <a:ea typeface="+mn-ea"/>
        <a:cs typeface="+mn-cs"/>
      </a:defRPr>
    </a:lvl6pPr>
    <a:lvl7pPr marL="9987560" algn="l" defTabSz="3329187" rtl="0" eaLnBrk="1" latinLnBrk="0" hangingPunct="1">
      <a:defRPr sz="6554" kern="1200">
        <a:solidFill>
          <a:schemeClr val="tx1"/>
        </a:solidFill>
        <a:latin typeface="+mn-lt"/>
        <a:ea typeface="+mn-ea"/>
        <a:cs typeface="+mn-cs"/>
      </a:defRPr>
    </a:lvl7pPr>
    <a:lvl8pPr marL="11652152" algn="l" defTabSz="3329187" rtl="0" eaLnBrk="1" latinLnBrk="0" hangingPunct="1">
      <a:defRPr sz="6554" kern="1200">
        <a:solidFill>
          <a:schemeClr val="tx1"/>
        </a:solidFill>
        <a:latin typeface="+mn-lt"/>
        <a:ea typeface="+mn-ea"/>
        <a:cs typeface="+mn-cs"/>
      </a:defRPr>
    </a:lvl8pPr>
    <a:lvl9pPr marL="13316745" algn="l" defTabSz="3329187" rtl="0" eaLnBrk="1" latinLnBrk="0" hangingPunct="1">
      <a:defRPr sz="655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9CD3"/>
    <a:srgbClr val="72AC4D"/>
    <a:srgbClr val="FDBF2D"/>
    <a:srgbClr val="0432FF"/>
    <a:srgbClr val="FF2F92"/>
    <a:srgbClr val="3276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034E78-7F5D-4C2E-B375-FC64B27BC917}" styleName="深色樣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深色樣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01"/>
    <p:restoredTop sz="94721"/>
  </p:normalViewPr>
  <p:slideViewPr>
    <p:cSldViewPr snapToGrid="0" snapToObjects="1">
      <p:cViewPr>
        <p:scale>
          <a:sx n="43" d="100"/>
          <a:sy n="43" d="100"/>
        </p:scale>
        <p:origin x="704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AB3ECB-12D7-7344-8685-38804E419F6E}" type="datetimeFigureOut">
              <a:rPr kumimoji="1" lang="zh-TW" altLang="en-US" smtClean="0"/>
              <a:t>2018/8/29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1143000"/>
            <a:ext cx="61722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C6597-5740-2144-A96A-E0DAFF3AE2A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89554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67857" rtl="0" eaLnBrk="1" latinLnBrk="0" hangingPunct="1">
      <a:defRPr sz="1139" kern="1200">
        <a:solidFill>
          <a:schemeClr val="tx1"/>
        </a:solidFill>
        <a:latin typeface="+mn-lt"/>
        <a:ea typeface="+mn-ea"/>
        <a:cs typeface="+mn-cs"/>
      </a:defRPr>
    </a:lvl1pPr>
    <a:lvl2pPr marL="433929" algn="l" defTabSz="867857" rtl="0" eaLnBrk="1" latinLnBrk="0" hangingPunct="1">
      <a:defRPr sz="1139" kern="1200">
        <a:solidFill>
          <a:schemeClr val="tx1"/>
        </a:solidFill>
        <a:latin typeface="+mn-lt"/>
        <a:ea typeface="+mn-ea"/>
        <a:cs typeface="+mn-cs"/>
      </a:defRPr>
    </a:lvl2pPr>
    <a:lvl3pPr marL="867857" algn="l" defTabSz="867857" rtl="0" eaLnBrk="1" latinLnBrk="0" hangingPunct="1">
      <a:defRPr sz="1139" kern="1200">
        <a:solidFill>
          <a:schemeClr val="tx1"/>
        </a:solidFill>
        <a:latin typeface="+mn-lt"/>
        <a:ea typeface="+mn-ea"/>
        <a:cs typeface="+mn-cs"/>
      </a:defRPr>
    </a:lvl3pPr>
    <a:lvl4pPr marL="1301786" algn="l" defTabSz="867857" rtl="0" eaLnBrk="1" latinLnBrk="0" hangingPunct="1">
      <a:defRPr sz="1139" kern="1200">
        <a:solidFill>
          <a:schemeClr val="tx1"/>
        </a:solidFill>
        <a:latin typeface="+mn-lt"/>
        <a:ea typeface="+mn-ea"/>
        <a:cs typeface="+mn-cs"/>
      </a:defRPr>
    </a:lvl4pPr>
    <a:lvl5pPr marL="1735714" algn="l" defTabSz="867857" rtl="0" eaLnBrk="1" latinLnBrk="0" hangingPunct="1">
      <a:defRPr sz="1139" kern="1200">
        <a:solidFill>
          <a:schemeClr val="tx1"/>
        </a:solidFill>
        <a:latin typeface="+mn-lt"/>
        <a:ea typeface="+mn-ea"/>
        <a:cs typeface="+mn-cs"/>
      </a:defRPr>
    </a:lvl5pPr>
    <a:lvl6pPr marL="2169643" algn="l" defTabSz="867857" rtl="0" eaLnBrk="1" latinLnBrk="0" hangingPunct="1">
      <a:defRPr sz="1139" kern="1200">
        <a:solidFill>
          <a:schemeClr val="tx1"/>
        </a:solidFill>
        <a:latin typeface="+mn-lt"/>
        <a:ea typeface="+mn-ea"/>
        <a:cs typeface="+mn-cs"/>
      </a:defRPr>
    </a:lvl6pPr>
    <a:lvl7pPr marL="2603571" algn="l" defTabSz="867857" rtl="0" eaLnBrk="1" latinLnBrk="0" hangingPunct="1">
      <a:defRPr sz="1139" kern="1200">
        <a:solidFill>
          <a:schemeClr val="tx1"/>
        </a:solidFill>
        <a:latin typeface="+mn-lt"/>
        <a:ea typeface="+mn-ea"/>
        <a:cs typeface="+mn-cs"/>
      </a:defRPr>
    </a:lvl7pPr>
    <a:lvl8pPr marL="3037500" algn="l" defTabSz="867857" rtl="0" eaLnBrk="1" latinLnBrk="0" hangingPunct="1">
      <a:defRPr sz="1139" kern="1200">
        <a:solidFill>
          <a:schemeClr val="tx1"/>
        </a:solidFill>
        <a:latin typeface="+mn-lt"/>
        <a:ea typeface="+mn-ea"/>
        <a:cs typeface="+mn-cs"/>
      </a:defRPr>
    </a:lvl8pPr>
    <a:lvl9pPr marL="3471428" algn="l" defTabSz="867857" rtl="0" eaLnBrk="1" latinLnBrk="0" hangingPunct="1">
      <a:defRPr sz="113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author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C6597-5740-2144-A96A-E0DAFF3AE2AD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30849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14800" y="2693671"/>
            <a:ext cx="24688800" cy="5730240"/>
          </a:xfrm>
        </p:spPr>
        <p:txBody>
          <a:bodyPr anchor="b"/>
          <a:lstStyle>
            <a:lvl1pPr algn="ctr">
              <a:defRPr sz="1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8644891"/>
            <a:ext cx="24688800" cy="3973829"/>
          </a:xfrm>
        </p:spPr>
        <p:txBody>
          <a:bodyPr/>
          <a:lstStyle>
            <a:lvl1pPr marL="0" indent="0" algn="ctr">
              <a:buNone/>
              <a:defRPr sz="5760"/>
            </a:lvl1pPr>
            <a:lvl2pPr marL="1097280" indent="0" algn="ctr">
              <a:buNone/>
              <a:defRPr sz="4800"/>
            </a:lvl2pPr>
            <a:lvl3pPr marL="2194560" indent="0" algn="ctr">
              <a:buNone/>
              <a:defRPr sz="4320"/>
            </a:lvl3pPr>
            <a:lvl4pPr marL="3291840" indent="0" algn="ctr">
              <a:buNone/>
              <a:defRPr sz="3840"/>
            </a:lvl4pPr>
            <a:lvl5pPr marL="4389120" indent="0" algn="ctr">
              <a:buNone/>
              <a:defRPr sz="3840"/>
            </a:lvl5pPr>
            <a:lvl6pPr marL="5486400" indent="0" algn="ctr">
              <a:buNone/>
              <a:defRPr sz="3840"/>
            </a:lvl6pPr>
            <a:lvl7pPr marL="6583680" indent="0" algn="ctr">
              <a:buNone/>
              <a:defRPr sz="3840"/>
            </a:lvl7pPr>
            <a:lvl8pPr marL="7680960" indent="0" algn="ctr">
              <a:buNone/>
              <a:defRPr sz="3840"/>
            </a:lvl8pPr>
            <a:lvl9pPr marL="8778240" indent="0" algn="ctr">
              <a:buNone/>
              <a:defRPr sz="384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5ACEE-F96E-A24B-B172-E2FC9A6E507B}" type="datetimeFigureOut">
              <a:rPr kumimoji="1" lang="zh-TW" altLang="en-US" smtClean="0"/>
              <a:t>2018/8/29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09045-8B48-144D-939D-6DDF5989B80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7648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5ACEE-F96E-A24B-B172-E2FC9A6E507B}" type="datetimeFigureOut">
              <a:rPr kumimoji="1" lang="zh-TW" altLang="en-US" smtClean="0"/>
              <a:t>2018/8/29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09045-8B48-144D-939D-6DDF5989B80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8212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0" y="876300"/>
            <a:ext cx="7098030" cy="1394841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0" y="876300"/>
            <a:ext cx="20882610" cy="1394841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5ACEE-F96E-A24B-B172-E2FC9A6E507B}" type="datetimeFigureOut">
              <a:rPr kumimoji="1" lang="zh-TW" altLang="en-US" smtClean="0"/>
              <a:t>2018/8/29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09045-8B48-144D-939D-6DDF5989B80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54721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5ACEE-F96E-A24B-B172-E2FC9A6E507B}" type="datetimeFigureOut">
              <a:rPr kumimoji="1" lang="zh-TW" altLang="en-US" smtClean="0"/>
              <a:t>2018/8/29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09045-8B48-144D-939D-6DDF5989B80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18922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5" y="4103372"/>
            <a:ext cx="28392120" cy="6846569"/>
          </a:xfrm>
        </p:spPr>
        <p:txBody>
          <a:bodyPr anchor="b"/>
          <a:lstStyle>
            <a:lvl1pPr>
              <a:defRPr sz="1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5" y="11014712"/>
            <a:ext cx="28392120" cy="3600449"/>
          </a:xfrm>
        </p:spPr>
        <p:txBody>
          <a:bodyPr/>
          <a:lstStyle>
            <a:lvl1pPr marL="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1pPr>
            <a:lvl2pPr marL="109728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2pPr>
            <a:lvl3pPr marL="2194560" indent="0">
              <a:buNone/>
              <a:defRPr sz="4320">
                <a:solidFill>
                  <a:schemeClr val="tx1">
                    <a:tint val="75000"/>
                  </a:schemeClr>
                </a:solidFill>
              </a:defRPr>
            </a:lvl3pPr>
            <a:lvl4pPr marL="329184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4pPr>
            <a:lvl5pPr marL="438912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5pPr>
            <a:lvl6pPr marL="548640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6pPr>
            <a:lvl7pPr marL="658368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7pPr>
            <a:lvl8pPr marL="768096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8pPr>
            <a:lvl9pPr marL="877824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5ACEE-F96E-A24B-B172-E2FC9A6E507B}" type="datetimeFigureOut">
              <a:rPr kumimoji="1" lang="zh-TW" altLang="en-US" smtClean="0"/>
              <a:t>2018/8/29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09045-8B48-144D-939D-6DDF5989B80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63407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4381500"/>
            <a:ext cx="13990320" cy="104432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4381500"/>
            <a:ext cx="13990320" cy="104432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5ACEE-F96E-A24B-B172-E2FC9A6E507B}" type="datetimeFigureOut">
              <a:rPr kumimoji="1" lang="zh-TW" altLang="en-US" smtClean="0"/>
              <a:t>2018/8/29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09045-8B48-144D-939D-6DDF5989B80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9712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876301"/>
            <a:ext cx="28392120" cy="318135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29" y="4034791"/>
            <a:ext cx="13926025" cy="1977389"/>
          </a:xfrm>
        </p:spPr>
        <p:txBody>
          <a:bodyPr anchor="b"/>
          <a:lstStyle>
            <a:lvl1pPr marL="0" indent="0">
              <a:buNone/>
              <a:defRPr sz="5760" b="1"/>
            </a:lvl1pPr>
            <a:lvl2pPr marL="1097280" indent="0">
              <a:buNone/>
              <a:defRPr sz="4800" b="1"/>
            </a:lvl2pPr>
            <a:lvl3pPr marL="2194560" indent="0">
              <a:buNone/>
              <a:defRPr sz="4320" b="1"/>
            </a:lvl3pPr>
            <a:lvl4pPr marL="3291840" indent="0">
              <a:buNone/>
              <a:defRPr sz="3840" b="1"/>
            </a:lvl4pPr>
            <a:lvl5pPr marL="4389120" indent="0">
              <a:buNone/>
              <a:defRPr sz="3840" b="1"/>
            </a:lvl5pPr>
            <a:lvl6pPr marL="5486400" indent="0">
              <a:buNone/>
              <a:defRPr sz="3840" b="1"/>
            </a:lvl6pPr>
            <a:lvl7pPr marL="6583680" indent="0">
              <a:buNone/>
              <a:defRPr sz="3840" b="1"/>
            </a:lvl7pPr>
            <a:lvl8pPr marL="7680960" indent="0">
              <a:buNone/>
              <a:defRPr sz="3840" b="1"/>
            </a:lvl8pPr>
            <a:lvl9pPr marL="8778240" indent="0">
              <a:buNone/>
              <a:defRPr sz="38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29" y="6012180"/>
            <a:ext cx="13926025" cy="88430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0" y="4034791"/>
            <a:ext cx="13994608" cy="1977389"/>
          </a:xfrm>
        </p:spPr>
        <p:txBody>
          <a:bodyPr anchor="b"/>
          <a:lstStyle>
            <a:lvl1pPr marL="0" indent="0">
              <a:buNone/>
              <a:defRPr sz="5760" b="1"/>
            </a:lvl1pPr>
            <a:lvl2pPr marL="1097280" indent="0">
              <a:buNone/>
              <a:defRPr sz="4800" b="1"/>
            </a:lvl2pPr>
            <a:lvl3pPr marL="2194560" indent="0">
              <a:buNone/>
              <a:defRPr sz="4320" b="1"/>
            </a:lvl3pPr>
            <a:lvl4pPr marL="3291840" indent="0">
              <a:buNone/>
              <a:defRPr sz="3840" b="1"/>
            </a:lvl4pPr>
            <a:lvl5pPr marL="4389120" indent="0">
              <a:buNone/>
              <a:defRPr sz="3840" b="1"/>
            </a:lvl5pPr>
            <a:lvl6pPr marL="5486400" indent="0">
              <a:buNone/>
              <a:defRPr sz="3840" b="1"/>
            </a:lvl6pPr>
            <a:lvl7pPr marL="6583680" indent="0">
              <a:buNone/>
              <a:defRPr sz="3840" b="1"/>
            </a:lvl7pPr>
            <a:lvl8pPr marL="7680960" indent="0">
              <a:buNone/>
              <a:defRPr sz="3840" b="1"/>
            </a:lvl8pPr>
            <a:lvl9pPr marL="8778240" indent="0">
              <a:buNone/>
              <a:defRPr sz="38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0" y="6012180"/>
            <a:ext cx="13994608" cy="88430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5ACEE-F96E-A24B-B172-E2FC9A6E507B}" type="datetimeFigureOut">
              <a:rPr kumimoji="1" lang="zh-TW" altLang="en-US" smtClean="0"/>
              <a:t>2018/8/29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09045-8B48-144D-939D-6DDF5989B80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0153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5ACEE-F96E-A24B-B172-E2FC9A6E507B}" type="datetimeFigureOut">
              <a:rPr kumimoji="1" lang="zh-TW" altLang="en-US" smtClean="0"/>
              <a:t>2018/8/29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09045-8B48-144D-939D-6DDF5989B80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39777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5ACEE-F96E-A24B-B172-E2FC9A6E507B}" type="datetimeFigureOut">
              <a:rPr kumimoji="1" lang="zh-TW" altLang="en-US" smtClean="0"/>
              <a:t>2018/8/29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09045-8B48-144D-939D-6DDF5989B80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82062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9" y="1097280"/>
            <a:ext cx="10617040" cy="3840480"/>
          </a:xfrm>
        </p:spPr>
        <p:txBody>
          <a:bodyPr anchor="b"/>
          <a:lstStyle>
            <a:lvl1pPr>
              <a:defRPr sz="76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2369821"/>
            <a:ext cx="16664940" cy="11696700"/>
          </a:xfrm>
        </p:spPr>
        <p:txBody>
          <a:bodyPr/>
          <a:lstStyle>
            <a:lvl1pPr>
              <a:defRPr sz="7680"/>
            </a:lvl1pPr>
            <a:lvl2pPr>
              <a:defRPr sz="6720"/>
            </a:lvl2pPr>
            <a:lvl3pPr>
              <a:defRPr sz="576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9" y="4937760"/>
            <a:ext cx="10617040" cy="9147811"/>
          </a:xfrm>
        </p:spPr>
        <p:txBody>
          <a:bodyPr/>
          <a:lstStyle>
            <a:lvl1pPr marL="0" indent="0">
              <a:buNone/>
              <a:defRPr sz="3840"/>
            </a:lvl1pPr>
            <a:lvl2pPr marL="1097280" indent="0">
              <a:buNone/>
              <a:defRPr sz="3360"/>
            </a:lvl2pPr>
            <a:lvl3pPr marL="2194560" indent="0">
              <a:buNone/>
              <a:defRPr sz="2880"/>
            </a:lvl3pPr>
            <a:lvl4pPr marL="3291840" indent="0">
              <a:buNone/>
              <a:defRPr sz="2400"/>
            </a:lvl4pPr>
            <a:lvl5pPr marL="4389120" indent="0">
              <a:buNone/>
              <a:defRPr sz="2400"/>
            </a:lvl5pPr>
            <a:lvl6pPr marL="5486400" indent="0">
              <a:buNone/>
              <a:defRPr sz="2400"/>
            </a:lvl6pPr>
            <a:lvl7pPr marL="6583680" indent="0">
              <a:buNone/>
              <a:defRPr sz="2400"/>
            </a:lvl7pPr>
            <a:lvl8pPr marL="7680960" indent="0">
              <a:buNone/>
              <a:defRPr sz="2400"/>
            </a:lvl8pPr>
            <a:lvl9pPr marL="8778240" indent="0">
              <a:buNone/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5ACEE-F96E-A24B-B172-E2FC9A6E507B}" type="datetimeFigureOut">
              <a:rPr kumimoji="1" lang="zh-TW" altLang="en-US" smtClean="0"/>
              <a:t>2018/8/29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09045-8B48-144D-939D-6DDF5989B80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990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9" y="1097280"/>
            <a:ext cx="10617040" cy="3840480"/>
          </a:xfrm>
        </p:spPr>
        <p:txBody>
          <a:bodyPr anchor="b"/>
          <a:lstStyle>
            <a:lvl1pPr>
              <a:defRPr sz="76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2369821"/>
            <a:ext cx="16664940" cy="11696700"/>
          </a:xfrm>
        </p:spPr>
        <p:txBody>
          <a:bodyPr anchor="t"/>
          <a:lstStyle>
            <a:lvl1pPr marL="0" indent="0">
              <a:buNone/>
              <a:defRPr sz="7680"/>
            </a:lvl1pPr>
            <a:lvl2pPr marL="1097280" indent="0">
              <a:buNone/>
              <a:defRPr sz="6720"/>
            </a:lvl2pPr>
            <a:lvl3pPr marL="2194560" indent="0">
              <a:buNone/>
              <a:defRPr sz="5760"/>
            </a:lvl3pPr>
            <a:lvl4pPr marL="3291840" indent="0">
              <a:buNone/>
              <a:defRPr sz="4800"/>
            </a:lvl4pPr>
            <a:lvl5pPr marL="4389120" indent="0">
              <a:buNone/>
              <a:defRPr sz="4800"/>
            </a:lvl5pPr>
            <a:lvl6pPr marL="5486400" indent="0">
              <a:buNone/>
              <a:defRPr sz="4800"/>
            </a:lvl6pPr>
            <a:lvl7pPr marL="6583680" indent="0">
              <a:buNone/>
              <a:defRPr sz="4800"/>
            </a:lvl7pPr>
            <a:lvl8pPr marL="7680960" indent="0">
              <a:buNone/>
              <a:defRPr sz="4800"/>
            </a:lvl8pPr>
            <a:lvl9pPr marL="8778240" indent="0">
              <a:buNone/>
              <a:defRPr sz="48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9" y="4937760"/>
            <a:ext cx="10617040" cy="9147811"/>
          </a:xfrm>
        </p:spPr>
        <p:txBody>
          <a:bodyPr/>
          <a:lstStyle>
            <a:lvl1pPr marL="0" indent="0">
              <a:buNone/>
              <a:defRPr sz="3840"/>
            </a:lvl1pPr>
            <a:lvl2pPr marL="1097280" indent="0">
              <a:buNone/>
              <a:defRPr sz="3360"/>
            </a:lvl2pPr>
            <a:lvl3pPr marL="2194560" indent="0">
              <a:buNone/>
              <a:defRPr sz="2880"/>
            </a:lvl3pPr>
            <a:lvl4pPr marL="3291840" indent="0">
              <a:buNone/>
              <a:defRPr sz="2400"/>
            </a:lvl4pPr>
            <a:lvl5pPr marL="4389120" indent="0">
              <a:buNone/>
              <a:defRPr sz="2400"/>
            </a:lvl5pPr>
            <a:lvl6pPr marL="5486400" indent="0">
              <a:buNone/>
              <a:defRPr sz="2400"/>
            </a:lvl6pPr>
            <a:lvl7pPr marL="6583680" indent="0">
              <a:buNone/>
              <a:defRPr sz="2400"/>
            </a:lvl7pPr>
            <a:lvl8pPr marL="7680960" indent="0">
              <a:buNone/>
              <a:defRPr sz="2400"/>
            </a:lvl8pPr>
            <a:lvl9pPr marL="8778240" indent="0">
              <a:buNone/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5ACEE-F96E-A24B-B172-E2FC9A6E507B}" type="datetimeFigureOut">
              <a:rPr kumimoji="1" lang="zh-TW" altLang="en-US" smtClean="0"/>
              <a:t>2018/8/29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09045-8B48-144D-939D-6DDF5989B80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21844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876301"/>
            <a:ext cx="28392120" cy="3181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4381500"/>
            <a:ext cx="28392120" cy="10443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15255241"/>
            <a:ext cx="7406640" cy="8763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5ACEE-F96E-A24B-B172-E2FC9A6E507B}" type="datetimeFigureOut">
              <a:rPr kumimoji="1" lang="zh-TW" altLang="en-US" smtClean="0"/>
              <a:t>2018/8/29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15255241"/>
            <a:ext cx="11109960" cy="8763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15255241"/>
            <a:ext cx="7406640" cy="8763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09045-8B48-144D-939D-6DDF5989B80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19452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2194560" rtl="0" eaLnBrk="1" latinLnBrk="0" hangingPunct="1">
        <a:lnSpc>
          <a:spcPct val="90000"/>
        </a:lnSpc>
        <a:spcBef>
          <a:spcPct val="0"/>
        </a:spcBef>
        <a:buNone/>
        <a:defRPr sz="105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40" indent="-548640" algn="l" defTabSz="219456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672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84048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93776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603504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713232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822960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932688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19456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3pPr>
      <a:lvl4pPr marL="329184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38912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548640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658368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768096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877824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6.jpg"/><Relationship Id="rId21" Type="http://schemas.openxmlformats.org/officeDocument/2006/relationships/image" Target="../media/image17.jpg"/><Relationship Id="rId22" Type="http://schemas.openxmlformats.org/officeDocument/2006/relationships/image" Target="../media/image18.jpg"/><Relationship Id="rId23" Type="http://schemas.openxmlformats.org/officeDocument/2006/relationships/image" Target="../media/image19.jpg"/><Relationship Id="rId24" Type="http://schemas.openxmlformats.org/officeDocument/2006/relationships/image" Target="../media/image20.jpg"/><Relationship Id="rId25" Type="http://schemas.openxmlformats.org/officeDocument/2006/relationships/image" Target="../media/image21.jpg"/><Relationship Id="rId26" Type="http://schemas.openxmlformats.org/officeDocument/2006/relationships/image" Target="../media/image22.jpg"/><Relationship Id="rId27" Type="http://schemas.openxmlformats.org/officeDocument/2006/relationships/image" Target="../media/image23.jpg"/><Relationship Id="rId28" Type="http://schemas.openxmlformats.org/officeDocument/2006/relationships/image" Target="../media/image24.jpg"/><Relationship Id="rId29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bit.ly/VideoConsistency" TargetMode="External"/><Relationship Id="rId4" Type="http://schemas.openxmlformats.org/officeDocument/2006/relationships/image" Target="../media/image1.jpg"/><Relationship Id="rId5" Type="http://schemas.openxmlformats.org/officeDocument/2006/relationships/image" Target="../media/image2.jpg"/><Relationship Id="rId30" Type="http://schemas.openxmlformats.org/officeDocument/2006/relationships/image" Target="../media/image27.png"/><Relationship Id="rId31" Type="http://schemas.openxmlformats.org/officeDocument/2006/relationships/image" Target="../media/image26.tiff"/><Relationship Id="rId32" Type="http://schemas.openxmlformats.org/officeDocument/2006/relationships/image" Target="../media/image28.png"/><Relationship Id="rId9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3.jpg"/><Relationship Id="rId8" Type="http://schemas.openxmlformats.org/officeDocument/2006/relationships/image" Target="../media/image4.png"/><Relationship Id="rId33" Type="http://schemas.openxmlformats.org/officeDocument/2006/relationships/image" Target="../media/image29.png"/><Relationship Id="rId34" Type="http://schemas.openxmlformats.org/officeDocument/2006/relationships/image" Target="../media/image31.png"/><Relationship Id="rId35" Type="http://schemas.openxmlformats.org/officeDocument/2006/relationships/image" Target="../media/image30.png"/><Relationship Id="rId10" Type="http://schemas.openxmlformats.org/officeDocument/2006/relationships/image" Target="../media/image6.jpg"/><Relationship Id="rId11" Type="http://schemas.openxmlformats.org/officeDocument/2006/relationships/image" Target="../media/image8.png"/><Relationship Id="rId12" Type="http://schemas.openxmlformats.org/officeDocument/2006/relationships/image" Target="../media/image9.png"/><Relationship Id="rId13" Type="http://schemas.openxmlformats.org/officeDocument/2006/relationships/image" Target="../media/image10.png"/><Relationship Id="rId14" Type="http://schemas.openxmlformats.org/officeDocument/2006/relationships/image" Target="../media/image11.png"/><Relationship Id="rId15" Type="http://schemas.openxmlformats.org/officeDocument/2006/relationships/image" Target="../media/image7.tiff"/><Relationship Id="rId16" Type="http://schemas.openxmlformats.org/officeDocument/2006/relationships/image" Target="../media/image12.png"/><Relationship Id="rId17" Type="http://schemas.openxmlformats.org/officeDocument/2006/relationships/image" Target="../media/image13.png"/><Relationship Id="rId18" Type="http://schemas.openxmlformats.org/officeDocument/2006/relationships/image" Target="../media/image14.jpg"/><Relationship Id="rId19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12268266" y="6120712"/>
            <a:ext cx="5401448" cy="25821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178"/>
          </a:p>
        </p:txBody>
      </p:sp>
      <p:sp>
        <p:nvSpPr>
          <p:cNvPr id="324" name="文字方塊 323">
            <a:extLst>
              <a:ext uri="{FF2B5EF4-FFF2-40B4-BE49-F238E27FC236}">
                <a16:creationId xmlns:a16="http://schemas.microsoft.com/office/drawing/2014/main" xmlns="" id="{8E431CA0-B513-B944-B702-59EAE1BC52A6}"/>
              </a:ext>
            </a:extLst>
          </p:cNvPr>
          <p:cNvSpPr txBox="1"/>
          <p:nvPr/>
        </p:nvSpPr>
        <p:spPr>
          <a:xfrm>
            <a:off x="3421826" y="169478"/>
            <a:ext cx="26074749" cy="1252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7542" b="1" dirty="0">
                <a:latin typeface="Times New Roman" charset="0"/>
                <a:ea typeface="Times New Roman" charset="0"/>
                <a:cs typeface="Times New Roman" charset="0"/>
              </a:rPr>
              <a:t>Learning Blind Video Temporal Consistency</a:t>
            </a:r>
            <a:endParaRPr kumimoji="1" lang="zh-TW" altLang="en-US" sz="7542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61" name="文字方塊 360">
            <a:extLst>
              <a:ext uri="{FF2B5EF4-FFF2-40B4-BE49-F238E27FC236}">
                <a16:creationId xmlns:a16="http://schemas.microsoft.com/office/drawing/2014/main" xmlns="" id="{2E3120FB-33E7-3B47-8A7A-A4A0C599DD58}"/>
              </a:ext>
            </a:extLst>
          </p:cNvPr>
          <p:cNvSpPr txBox="1"/>
          <p:nvPr/>
        </p:nvSpPr>
        <p:spPr>
          <a:xfrm>
            <a:off x="8268039" y="1372979"/>
            <a:ext cx="16372903" cy="556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017" dirty="0">
                <a:latin typeface="Times New Roman" charset="0"/>
                <a:ea typeface="Times New Roman" charset="0"/>
                <a:cs typeface="Times New Roman" charset="0"/>
              </a:rPr>
              <a:t>Wei-Sheng Lai</a:t>
            </a:r>
            <a:r>
              <a:rPr kumimoji="1" lang="en-US" altLang="zh-TW" sz="3017" baseline="30000" dirty="0"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kumimoji="1" lang="en-US" altLang="zh-TW" sz="3017" dirty="0">
                <a:latin typeface="Times New Roman" charset="0"/>
                <a:ea typeface="Times New Roman" charset="0"/>
                <a:cs typeface="Times New Roman" charset="0"/>
              </a:rPr>
              <a:t>    Jia-Bin </a:t>
            </a:r>
            <a:r>
              <a:rPr kumimoji="1" lang="en-US" altLang="zh-TW" sz="3017" dirty="0">
                <a:latin typeface="Times New Roman" charset="0"/>
                <a:ea typeface="Times New Roman" charset="0"/>
                <a:cs typeface="Times New Roman" charset="0"/>
              </a:rPr>
              <a:t>Huang</a:t>
            </a:r>
            <a:r>
              <a:rPr kumimoji="1" lang="en-US" altLang="zh-TW" sz="3017" baseline="30000" dirty="0"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kumimoji="1" lang="en-US" altLang="zh-TW" sz="3017" dirty="0">
                <a:latin typeface="Times New Roman" charset="0"/>
                <a:ea typeface="Times New Roman" charset="0"/>
                <a:cs typeface="Times New Roman" charset="0"/>
              </a:rPr>
              <a:t>   </a:t>
            </a:r>
            <a:r>
              <a:rPr kumimoji="1" lang="en-US" altLang="zh-TW" sz="3017" dirty="0">
                <a:latin typeface="Times New Roman" charset="0"/>
                <a:ea typeface="Times New Roman" charset="0"/>
                <a:cs typeface="Times New Roman" charset="0"/>
              </a:rPr>
              <a:t>Oliver Wang</a:t>
            </a:r>
            <a:r>
              <a:rPr kumimoji="1" lang="en-US" altLang="zh-TW" sz="3017" baseline="30000" dirty="0"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kumimoji="1" lang="en-US" altLang="zh-TW" sz="3017" dirty="0">
                <a:latin typeface="Times New Roman" charset="0"/>
                <a:ea typeface="Times New Roman" charset="0"/>
                <a:cs typeface="Times New Roman" charset="0"/>
              </a:rPr>
              <a:t>   Eli Shechtman</a:t>
            </a:r>
            <a:r>
              <a:rPr kumimoji="1" lang="en-US" altLang="zh-TW" sz="3017" baseline="30000" dirty="0"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kumimoji="1" lang="en-US" altLang="zh-TW" sz="3017" dirty="0">
                <a:latin typeface="Times New Roman" charset="0"/>
                <a:ea typeface="Times New Roman" charset="0"/>
                <a:cs typeface="Times New Roman" charset="0"/>
              </a:rPr>
              <a:t>   </a:t>
            </a:r>
            <a:r>
              <a:rPr kumimoji="1" lang="en-US" altLang="zh-TW" sz="3017" dirty="0" err="1">
                <a:latin typeface="Times New Roman" charset="0"/>
                <a:ea typeface="Times New Roman" charset="0"/>
                <a:cs typeface="Times New Roman" charset="0"/>
              </a:rPr>
              <a:t>Ersin</a:t>
            </a:r>
            <a:r>
              <a:rPr kumimoji="1" lang="en-US" altLang="zh-TW" sz="3017" dirty="0">
                <a:latin typeface="Times New Roman" charset="0"/>
                <a:ea typeface="Times New Roman" charset="0"/>
                <a:cs typeface="Times New Roman" charset="0"/>
              </a:rPr>
              <a:t> Yumer</a:t>
            </a:r>
            <a:r>
              <a:rPr kumimoji="1" lang="en-US" altLang="zh-TW" sz="3017" baseline="30000" dirty="0">
                <a:latin typeface="Times New Roman" charset="0"/>
                <a:ea typeface="Times New Roman" charset="0"/>
                <a:cs typeface="Times New Roman" charset="0"/>
              </a:rPr>
              <a:t>4    </a:t>
            </a:r>
            <a:r>
              <a:rPr kumimoji="1" lang="en-US" altLang="zh-TW" sz="3017" dirty="0">
                <a:latin typeface="Times New Roman" charset="0"/>
                <a:ea typeface="Times New Roman" charset="0"/>
                <a:cs typeface="Times New Roman" charset="0"/>
              </a:rPr>
              <a:t>Ming-</a:t>
            </a:r>
            <a:r>
              <a:rPr kumimoji="1" lang="en-US" altLang="zh-TW" sz="3017" dirty="0" err="1">
                <a:latin typeface="Times New Roman" charset="0"/>
                <a:ea typeface="Times New Roman" charset="0"/>
                <a:cs typeface="Times New Roman" charset="0"/>
              </a:rPr>
              <a:t>Hsuan</a:t>
            </a:r>
            <a:r>
              <a:rPr kumimoji="1" lang="en-US" altLang="zh-TW" sz="3017" dirty="0">
                <a:latin typeface="Times New Roman" charset="0"/>
                <a:ea typeface="Times New Roman" charset="0"/>
                <a:cs typeface="Times New Roman" charset="0"/>
              </a:rPr>
              <a:t> Yang</a:t>
            </a:r>
            <a:r>
              <a:rPr kumimoji="1" lang="en-US" altLang="zh-TW" sz="3017" baseline="30000" dirty="0">
                <a:latin typeface="Times New Roman" charset="0"/>
                <a:ea typeface="Times New Roman" charset="0"/>
                <a:cs typeface="Times New Roman" charset="0"/>
              </a:rPr>
              <a:t>1,5</a:t>
            </a:r>
            <a:endParaRPr kumimoji="1" lang="zh-TW" altLang="en-US" sz="3017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62" name="文字方塊 361">
            <a:extLst>
              <a:ext uri="{FF2B5EF4-FFF2-40B4-BE49-F238E27FC236}">
                <a16:creationId xmlns:a16="http://schemas.microsoft.com/office/drawing/2014/main" xmlns="" id="{1D1D465B-A301-B04B-8A16-05147B503D2B}"/>
              </a:ext>
            </a:extLst>
          </p:cNvPr>
          <p:cNvSpPr txBox="1"/>
          <p:nvPr/>
        </p:nvSpPr>
        <p:spPr>
          <a:xfrm>
            <a:off x="8636996" y="1939949"/>
            <a:ext cx="15644411" cy="556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3017" baseline="30000" dirty="0"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kumimoji="1" lang="en-US" altLang="zh-TW" sz="3017" dirty="0">
                <a:latin typeface="Times New Roman" charset="0"/>
                <a:ea typeface="Times New Roman" charset="0"/>
                <a:cs typeface="Times New Roman" charset="0"/>
              </a:rPr>
              <a:t>University of California, Merced   </a:t>
            </a:r>
            <a:r>
              <a:rPr kumimoji="1" lang="en-US" altLang="zh-TW" sz="3017" baseline="30000" dirty="0"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kumimoji="1" lang="en-US" altLang="zh-TW" sz="3017" dirty="0">
                <a:latin typeface="Times New Roman" charset="0"/>
                <a:ea typeface="Times New Roman" charset="0"/>
                <a:cs typeface="Times New Roman" charset="0"/>
              </a:rPr>
              <a:t>Virginia </a:t>
            </a:r>
            <a:r>
              <a:rPr kumimoji="1" lang="en-US" altLang="zh-TW" sz="3017" dirty="0">
                <a:latin typeface="Times New Roman" charset="0"/>
                <a:ea typeface="Times New Roman" charset="0"/>
                <a:cs typeface="Times New Roman" charset="0"/>
              </a:rPr>
              <a:t>Tech   </a:t>
            </a:r>
            <a:r>
              <a:rPr kumimoji="1" lang="en-US" altLang="zh-TW" sz="3017" baseline="30000" dirty="0"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kumimoji="1" lang="en-US" altLang="zh-TW" sz="3017" dirty="0">
                <a:latin typeface="Times New Roman" charset="0"/>
                <a:ea typeface="Times New Roman" charset="0"/>
                <a:cs typeface="Times New Roman" charset="0"/>
              </a:rPr>
              <a:t>Adobe Research   </a:t>
            </a:r>
            <a:r>
              <a:rPr kumimoji="1" lang="en-US" altLang="zh-TW" sz="3017" baseline="30000" dirty="0">
                <a:latin typeface="Times New Roman" charset="0"/>
                <a:ea typeface="Times New Roman" charset="0"/>
                <a:cs typeface="Times New Roman" charset="0"/>
              </a:rPr>
              <a:t>4</a:t>
            </a:r>
            <a:r>
              <a:rPr kumimoji="1" lang="en-US" altLang="zh-TW" sz="3017" dirty="0">
                <a:latin typeface="Times New Roman" charset="0"/>
                <a:ea typeface="Times New Roman" charset="0"/>
                <a:cs typeface="Times New Roman" charset="0"/>
              </a:rPr>
              <a:t>Argo AI   </a:t>
            </a:r>
            <a:r>
              <a:rPr kumimoji="1" lang="en-US" altLang="zh-TW" sz="3017" baseline="30000">
                <a:latin typeface="Times New Roman" charset="0"/>
                <a:ea typeface="Times New Roman" charset="0"/>
                <a:cs typeface="Times New Roman" charset="0"/>
              </a:rPr>
              <a:t>5</a:t>
            </a:r>
            <a:r>
              <a:rPr kumimoji="1" lang="en-US" altLang="zh-TW" sz="3017">
                <a:latin typeface="Times New Roman" charset="0"/>
                <a:ea typeface="Times New Roman" charset="0"/>
                <a:cs typeface="Times New Roman" charset="0"/>
              </a:rPr>
              <a:t>Google Cloud AI</a:t>
            </a:r>
            <a:endParaRPr kumimoji="1" lang="zh-TW" altLang="en-US" sz="3017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63" name="文字方塊 362">
            <a:extLst>
              <a:ext uri="{FF2B5EF4-FFF2-40B4-BE49-F238E27FC236}">
                <a16:creationId xmlns:a16="http://schemas.microsoft.com/office/drawing/2014/main" xmlns="" id="{888AE01A-71F9-8643-9AA7-CB3251C61C29}"/>
              </a:ext>
            </a:extLst>
          </p:cNvPr>
          <p:cNvSpPr txBox="1"/>
          <p:nvPr/>
        </p:nvSpPr>
        <p:spPr>
          <a:xfrm>
            <a:off x="27807550" y="366744"/>
            <a:ext cx="5106881" cy="1020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017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Code and data available </a:t>
            </a:r>
            <a:r>
              <a:rPr kumimoji="1" lang="en-US" altLang="zh-TW" sz="3017" dirty="0">
                <a:latin typeface="Times New Roman" charset="0"/>
                <a:ea typeface="Times New Roman" charset="0"/>
                <a:cs typeface="Times New Roman" charset="0"/>
              </a:rPr>
              <a:t>at </a:t>
            </a:r>
            <a:r>
              <a:rPr kumimoji="1" lang="en-US" altLang="zh-TW" sz="3017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kumimoji="1" lang="en-US" altLang="zh-TW" sz="3017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kumimoji="1" lang="en-US" altLang="zh-TW" sz="3017" dirty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http</a:t>
            </a:r>
            <a:r>
              <a:rPr kumimoji="1" lang="en-US" altLang="zh-TW" sz="3017" dirty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://bit.ly/VideoConsistency</a:t>
            </a:r>
            <a:endParaRPr kumimoji="1" lang="en-US" altLang="zh-TW" sz="3017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EAC53901-9E51-3748-96E8-C5D10F82A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23" y="1454672"/>
            <a:ext cx="4908504" cy="107747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xmlns="" id="{4B5A0D9D-7DD1-2E4C-A9B8-0A4D2BEC2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7698" y="1454672"/>
            <a:ext cx="2614738" cy="1077476"/>
          </a:xfrm>
          <a:prstGeom prst="rect">
            <a:avLst/>
          </a:prstGeom>
        </p:spPr>
      </p:pic>
      <p:sp>
        <p:nvSpPr>
          <p:cNvPr id="379" name="圓角矩形 378">
            <a:extLst>
              <a:ext uri="{FF2B5EF4-FFF2-40B4-BE49-F238E27FC236}">
                <a16:creationId xmlns:a16="http://schemas.microsoft.com/office/drawing/2014/main" xmlns="" id="{B34C076A-91E1-0A4D-925E-35BAD965FCFB}"/>
              </a:ext>
            </a:extLst>
          </p:cNvPr>
          <p:cNvSpPr/>
          <p:nvPr/>
        </p:nvSpPr>
        <p:spPr>
          <a:xfrm>
            <a:off x="208550" y="2723895"/>
            <a:ext cx="10343773" cy="51718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394" b="1" dirty="0">
                <a:latin typeface="Times New Roman" charset="0"/>
                <a:ea typeface="Times New Roman" charset="0"/>
                <a:cs typeface="Times New Roman" charset="0"/>
              </a:rPr>
              <a:t>Problem Setup</a:t>
            </a:r>
            <a:endParaRPr kumimoji="1" lang="zh-TW" altLang="en-US" sz="3394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80" name="圓角矩形 379">
            <a:extLst>
              <a:ext uri="{FF2B5EF4-FFF2-40B4-BE49-F238E27FC236}">
                <a16:creationId xmlns:a16="http://schemas.microsoft.com/office/drawing/2014/main" xmlns="" id="{795A2914-77DF-7646-9BB7-196C583A4A00}"/>
              </a:ext>
            </a:extLst>
          </p:cNvPr>
          <p:cNvSpPr/>
          <p:nvPr/>
        </p:nvSpPr>
        <p:spPr>
          <a:xfrm>
            <a:off x="208550" y="8898847"/>
            <a:ext cx="10343773" cy="51718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394" b="1" dirty="0">
                <a:latin typeface="Times New Roman" charset="0"/>
                <a:ea typeface="Times New Roman" charset="0"/>
                <a:cs typeface="Times New Roman" charset="0"/>
              </a:rPr>
              <a:t>Existing Work</a:t>
            </a:r>
            <a:endParaRPr kumimoji="1" lang="zh-TW" altLang="en-US" sz="3394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81" name="圓角矩形 380">
            <a:extLst>
              <a:ext uri="{FF2B5EF4-FFF2-40B4-BE49-F238E27FC236}">
                <a16:creationId xmlns:a16="http://schemas.microsoft.com/office/drawing/2014/main" xmlns="" id="{818614DB-8F63-2B4C-ABFB-9408D784B910}"/>
              </a:ext>
            </a:extLst>
          </p:cNvPr>
          <p:cNvSpPr/>
          <p:nvPr/>
        </p:nvSpPr>
        <p:spPr>
          <a:xfrm>
            <a:off x="208550" y="11524619"/>
            <a:ext cx="10343773" cy="51718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394" b="1" dirty="0">
                <a:latin typeface="Times New Roman" charset="0"/>
                <a:ea typeface="Times New Roman" charset="0"/>
                <a:cs typeface="Times New Roman" charset="0"/>
              </a:rPr>
              <a:t>Contributions</a:t>
            </a:r>
            <a:endParaRPr kumimoji="1" lang="zh-TW" altLang="en-US" sz="3394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82" name="圓角矩形 381">
            <a:extLst>
              <a:ext uri="{FF2B5EF4-FFF2-40B4-BE49-F238E27FC236}">
                <a16:creationId xmlns:a16="http://schemas.microsoft.com/office/drawing/2014/main" xmlns="" id="{5ED3747F-79B5-BA48-91F6-138D1A136387}"/>
              </a:ext>
            </a:extLst>
          </p:cNvPr>
          <p:cNvSpPr/>
          <p:nvPr/>
        </p:nvSpPr>
        <p:spPr>
          <a:xfrm>
            <a:off x="11099774" y="2723895"/>
            <a:ext cx="10343773" cy="51718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394" b="1" dirty="0">
                <a:latin typeface="Times New Roman" charset="0"/>
                <a:ea typeface="Times New Roman" charset="0"/>
                <a:cs typeface="Times New Roman" charset="0"/>
              </a:rPr>
              <a:t>Network Architecture</a:t>
            </a:r>
            <a:endParaRPr kumimoji="1" lang="zh-TW" altLang="en-US" sz="3394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93" name="文字方塊 592">
            <a:extLst>
              <a:ext uri="{FF2B5EF4-FFF2-40B4-BE49-F238E27FC236}">
                <a16:creationId xmlns:a16="http://schemas.microsoft.com/office/drawing/2014/main" xmlns="" id="{9573A2FF-0D3F-B04B-B9BB-DAB166F87DB5}"/>
              </a:ext>
            </a:extLst>
          </p:cNvPr>
          <p:cNvSpPr txBox="1"/>
          <p:nvPr/>
        </p:nvSpPr>
        <p:spPr>
          <a:xfrm>
            <a:off x="208550" y="12093390"/>
            <a:ext cx="10349903" cy="3667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1002" indent="-431002">
              <a:spcAft>
                <a:spcPts val="1885"/>
              </a:spcAft>
              <a:buFont typeface="Arial" charset="0"/>
              <a:buChar char="•"/>
            </a:pPr>
            <a:r>
              <a:rPr lang="en-US" sz="2640" b="1" dirty="0">
                <a:latin typeface="Times New Roman" charset="0"/>
                <a:ea typeface="Times New Roman" charset="0"/>
                <a:cs typeface="Times New Roman" charset="0"/>
              </a:rPr>
              <a:t>Data-driven</a:t>
            </a:r>
            <a:r>
              <a:rPr lang="en-US" sz="2640" dirty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sz="2640" dirty="0">
                <a:latin typeface="Times New Roman" charset="0"/>
                <a:ea typeface="Times New Roman" charset="0"/>
                <a:cs typeface="Times New Roman" charset="0"/>
              </a:rPr>
              <a:t>learns </a:t>
            </a:r>
            <a:r>
              <a:rPr lang="en-US" sz="2640" dirty="0">
                <a:latin typeface="Times New Roman" charset="0"/>
                <a:ea typeface="Times New Roman" charset="0"/>
                <a:cs typeface="Times New Roman" charset="0"/>
              </a:rPr>
              <a:t>a recurrent network to </a:t>
            </a:r>
            <a:r>
              <a:rPr lang="en-US" sz="2640" dirty="0">
                <a:latin typeface="Times New Roman" charset="0"/>
                <a:ea typeface="Times New Roman" charset="0"/>
                <a:cs typeface="Times New Roman" charset="0"/>
              </a:rPr>
              <a:t>reduce temporal </a:t>
            </a:r>
            <a:r>
              <a:rPr lang="en-US" sz="2640" dirty="0">
                <a:latin typeface="Times New Roman" charset="0"/>
                <a:ea typeface="Times New Roman" charset="0"/>
                <a:cs typeface="Times New Roman" charset="0"/>
              </a:rPr>
              <a:t>flickering in </a:t>
            </a:r>
            <a:r>
              <a:rPr lang="en-US" sz="2640" dirty="0">
                <a:latin typeface="Times New Roman" charset="0"/>
                <a:ea typeface="Times New Roman" charset="0"/>
                <a:cs typeface="Times New Roman" charset="0"/>
              </a:rPr>
              <a:t>videos</a:t>
            </a:r>
            <a:endParaRPr lang="en-US" sz="264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431002" indent="-431002">
              <a:spcAft>
                <a:spcPts val="1885"/>
              </a:spcAft>
              <a:buFont typeface="Arial" charset="0"/>
              <a:buChar char="•"/>
            </a:pPr>
            <a:r>
              <a:rPr lang="en-US" sz="2640" b="1" dirty="0">
                <a:latin typeface="Times New Roman" charset="0"/>
                <a:ea typeface="Times New Roman" charset="0"/>
                <a:cs typeface="Times New Roman" charset="0"/>
              </a:rPr>
              <a:t>Balanced</a:t>
            </a:r>
            <a:r>
              <a:rPr lang="en-US" sz="2640" dirty="0">
                <a:latin typeface="Times New Roman" charset="0"/>
                <a:ea typeface="Times New Roman" charset="0"/>
                <a:cs typeface="Times New Roman" charset="0"/>
              </a:rPr>
              <a:t>: maintains </a:t>
            </a:r>
            <a:r>
              <a:rPr lang="en-US" sz="2640" dirty="0">
                <a:latin typeface="Times New Roman" charset="0"/>
                <a:ea typeface="Times New Roman" charset="0"/>
                <a:cs typeface="Times New Roman" charset="0"/>
              </a:rPr>
              <a:t>temporal stability and perceptual </a:t>
            </a:r>
            <a:r>
              <a:rPr lang="en-US" sz="2640" dirty="0">
                <a:latin typeface="Times New Roman" charset="0"/>
                <a:ea typeface="Times New Roman" charset="0"/>
                <a:cs typeface="Times New Roman" charset="0"/>
              </a:rPr>
              <a:t>similarity</a:t>
            </a:r>
            <a:endParaRPr lang="en-US" sz="264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431002" indent="-431002">
              <a:spcAft>
                <a:spcPts val="1885"/>
              </a:spcAft>
              <a:buFont typeface="Arial" charset="0"/>
              <a:buChar char="•"/>
            </a:pPr>
            <a:r>
              <a:rPr lang="en-US" sz="2640" b="1" dirty="0">
                <a:latin typeface="Times New Roman" charset="0"/>
                <a:ea typeface="Times New Roman" charset="0"/>
                <a:cs typeface="Times New Roman" charset="0"/>
              </a:rPr>
              <a:t>Fast</a:t>
            </a:r>
            <a:r>
              <a:rPr lang="en-US" sz="2640" dirty="0">
                <a:latin typeface="Times New Roman" charset="0"/>
                <a:ea typeface="Times New Roman" charset="0"/>
                <a:cs typeface="Times New Roman" charset="0"/>
              </a:rPr>
              <a:t>: runs </a:t>
            </a:r>
            <a:r>
              <a:rPr lang="en-US" sz="2640" dirty="0">
                <a:latin typeface="Times New Roman" charset="0"/>
                <a:ea typeface="Times New Roman" charset="0"/>
                <a:cs typeface="Times New Roman" charset="0"/>
              </a:rPr>
              <a:t>at 400+ FPS (on </a:t>
            </a:r>
            <a:r>
              <a:rPr lang="en-US" sz="2640" dirty="0">
                <a:latin typeface="Times New Roman" charset="0"/>
                <a:ea typeface="Times New Roman" charset="0"/>
                <a:cs typeface="Times New Roman" charset="0"/>
              </a:rPr>
              <a:t>Titan X GPU). Does </a:t>
            </a:r>
            <a:r>
              <a:rPr lang="en-US" sz="2640" dirty="0">
                <a:latin typeface="Times New Roman" charset="0"/>
                <a:ea typeface="Times New Roman" charset="0"/>
                <a:cs typeface="Times New Roman" charset="0"/>
              </a:rPr>
              <a:t>not require optical flow or frame correspondences at </a:t>
            </a:r>
            <a:r>
              <a:rPr lang="en-US" sz="2640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test</a:t>
            </a:r>
            <a:r>
              <a:rPr lang="en-US" sz="264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640" dirty="0">
                <a:latin typeface="Times New Roman" charset="0"/>
                <a:ea typeface="Times New Roman" charset="0"/>
                <a:cs typeface="Times New Roman" charset="0"/>
              </a:rPr>
              <a:t>time</a:t>
            </a:r>
            <a:endParaRPr lang="en-US" sz="264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431002" indent="-431002">
              <a:spcAft>
                <a:spcPts val="1885"/>
              </a:spcAft>
              <a:buFont typeface="Arial" charset="0"/>
              <a:buChar char="•"/>
            </a:pPr>
            <a:r>
              <a:rPr lang="en-US" sz="2640" b="1" dirty="0">
                <a:latin typeface="Times New Roman" charset="0"/>
                <a:ea typeface="Times New Roman" charset="0"/>
                <a:cs typeface="Times New Roman" charset="0"/>
              </a:rPr>
              <a:t>Application-agnostic</a:t>
            </a:r>
            <a:r>
              <a:rPr lang="en-US" sz="2640" dirty="0">
                <a:latin typeface="Times New Roman" charset="0"/>
                <a:ea typeface="Times New Roman" charset="0"/>
                <a:cs typeface="Times New Roman" charset="0"/>
              </a:rPr>
              <a:t>: handles </a:t>
            </a:r>
            <a:r>
              <a:rPr lang="en-US" sz="2640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multiple</a:t>
            </a:r>
            <a:r>
              <a:rPr lang="en-US" sz="264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640" dirty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en-US" sz="264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640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unseen</a:t>
            </a:r>
            <a:r>
              <a:rPr lang="en-US" sz="264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640" dirty="0">
                <a:latin typeface="Times New Roman" charset="0"/>
                <a:ea typeface="Times New Roman" charset="0"/>
                <a:cs typeface="Times New Roman" charset="0"/>
              </a:rPr>
              <a:t>applications </a:t>
            </a:r>
            <a:r>
              <a:rPr lang="en-US" sz="2640" dirty="0">
                <a:latin typeface="Times New Roman" charset="0"/>
                <a:ea typeface="Times New Roman" charset="0"/>
                <a:cs typeface="Times New Roman" charset="0"/>
              </a:rPr>
              <a:t>with a </a:t>
            </a:r>
            <a:r>
              <a:rPr lang="en-US" sz="2640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single</a:t>
            </a:r>
            <a:r>
              <a:rPr lang="en-US" sz="264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640" dirty="0">
                <a:latin typeface="Times New Roman" charset="0"/>
                <a:ea typeface="Times New Roman" charset="0"/>
                <a:cs typeface="Times New Roman" charset="0"/>
              </a:rPr>
              <a:t>model</a:t>
            </a:r>
            <a:endParaRPr lang="en-US" sz="264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94" name="圓角矩形 593">
            <a:extLst>
              <a:ext uri="{FF2B5EF4-FFF2-40B4-BE49-F238E27FC236}">
                <a16:creationId xmlns:a16="http://schemas.microsoft.com/office/drawing/2014/main" xmlns="" id="{47094B0E-7580-1049-8B9D-03DD40306C2A}"/>
              </a:ext>
            </a:extLst>
          </p:cNvPr>
          <p:cNvSpPr/>
          <p:nvPr/>
        </p:nvSpPr>
        <p:spPr>
          <a:xfrm>
            <a:off x="22180397" y="2723895"/>
            <a:ext cx="10343773" cy="51718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394" b="1" dirty="0">
                <a:latin typeface="Times New Roman" charset="0"/>
                <a:ea typeface="Times New Roman" charset="0"/>
                <a:cs typeface="Times New Roman" charset="0"/>
              </a:rPr>
              <a:t>Experimental </a:t>
            </a:r>
            <a:r>
              <a:rPr kumimoji="1" lang="en-US" altLang="zh-TW" sz="3394" b="1" dirty="0">
                <a:latin typeface="Times New Roman" charset="0"/>
                <a:ea typeface="Times New Roman" charset="0"/>
                <a:cs typeface="Times New Roman" charset="0"/>
              </a:rPr>
              <a:t>Results</a:t>
            </a:r>
            <a:endParaRPr kumimoji="1" lang="zh-TW" altLang="en-US" sz="3394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37" name="文字方塊 736">
            <a:extLst>
              <a:ext uri="{FF2B5EF4-FFF2-40B4-BE49-F238E27FC236}">
                <a16:creationId xmlns:a16="http://schemas.microsoft.com/office/drawing/2014/main" xmlns="" id="{F15E41AD-343C-2843-B43A-8A4899D24280}"/>
              </a:ext>
            </a:extLst>
          </p:cNvPr>
          <p:cNvSpPr txBox="1"/>
          <p:nvPr/>
        </p:nvSpPr>
        <p:spPr>
          <a:xfrm>
            <a:off x="208550" y="9435227"/>
            <a:ext cx="10343773" cy="1961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1002" indent="-431002">
              <a:spcAft>
                <a:spcPts val="1885"/>
              </a:spcAft>
              <a:buFont typeface="Arial" charset="0"/>
              <a:buChar char="•"/>
            </a:pPr>
            <a:r>
              <a:rPr kumimoji="1" lang="en-US" altLang="zh-TW" sz="2640" b="1" i="1" dirty="0">
                <a:latin typeface="Times New Roman" charset="0"/>
                <a:ea typeface="Times New Roman" charset="0"/>
                <a:cs typeface="Times New Roman" charset="0"/>
              </a:rPr>
              <a:t>Task-specific </a:t>
            </a:r>
            <a:r>
              <a:rPr kumimoji="1" lang="en-US" altLang="zh-TW" sz="2640" dirty="0">
                <a:latin typeface="Times New Roman" charset="0"/>
                <a:ea typeface="Times New Roman" charset="0"/>
                <a:cs typeface="Times New Roman" charset="0"/>
              </a:rPr>
              <a:t>methods require domain knowledge to design specific algorithms for individual tasks</a:t>
            </a:r>
            <a:endParaRPr kumimoji="1" lang="en-US" altLang="zh-TW" sz="264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431002" indent="-431002">
              <a:spcAft>
                <a:spcPts val="1885"/>
              </a:spcAft>
              <a:buFont typeface="Arial" charset="0"/>
              <a:buChar char="•"/>
            </a:pPr>
            <a:r>
              <a:rPr kumimoji="1" lang="en-US" altLang="zh-TW" sz="2640" b="1" i="1" dirty="0">
                <a:latin typeface="Times New Roman" charset="0"/>
                <a:ea typeface="Times New Roman" charset="0"/>
                <a:cs typeface="Times New Roman" charset="0"/>
              </a:rPr>
              <a:t>Task-independent </a:t>
            </a:r>
            <a:r>
              <a:rPr kumimoji="1" lang="en-US" altLang="zh-TW" sz="2640" dirty="0">
                <a:latin typeface="Times New Roman" charset="0"/>
                <a:ea typeface="Times New Roman" charset="0"/>
                <a:cs typeface="Times New Roman" charset="0"/>
              </a:rPr>
              <a:t>methods assume specific filter formulation [Lang </a:t>
            </a:r>
            <a:r>
              <a:rPr kumimoji="1" lang="en-US" altLang="zh-TW" sz="2640" i="1" dirty="0">
                <a:latin typeface="Times New Roman" charset="0"/>
                <a:ea typeface="Times New Roman" charset="0"/>
                <a:cs typeface="Times New Roman" charset="0"/>
              </a:rPr>
              <a:t>et al. </a:t>
            </a:r>
            <a:r>
              <a:rPr kumimoji="1" lang="en-US" altLang="zh-TW" sz="2640" dirty="0">
                <a:latin typeface="Times New Roman" charset="0"/>
                <a:ea typeface="Times New Roman" charset="0"/>
                <a:cs typeface="Times New Roman" charset="0"/>
              </a:rPr>
              <a:t>2012] or fail to preserve processing effect [</a:t>
            </a:r>
            <a:r>
              <a:rPr kumimoji="1" lang="en-US" altLang="zh-TW" sz="2640" dirty="0" err="1">
                <a:latin typeface="Times New Roman" charset="0"/>
                <a:ea typeface="Times New Roman" charset="0"/>
                <a:cs typeface="Times New Roman" charset="0"/>
              </a:rPr>
              <a:t>Bonneel</a:t>
            </a:r>
            <a:r>
              <a:rPr kumimoji="1" lang="en-US" altLang="zh-TW" sz="264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2640" i="1" dirty="0">
                <a:latin typeface="Times New Roman" charset="0"/>
                <a:ea typeface="Times New Roman" charset="0"/>
                <a:cs typeface="Times New Roman" charset="0"/>
              </a:rPr>
              <a:t>et al. </a:t>
            </a:r>
            <a:r>
              <a:rPr kumimoji="1" lang="en-US" altLang="zh-TW" sz="2640" dirty="0">
                <a:latin typeface="Times New Roman" charset="0"/>
                <a:ea typeface="Times New Roman" charset="0"/>
                <a:cs typeface="Times New Roman" charset="0"/>
              </a:rPr>
              <a:t>2015]</a:t>
            </a:r>
            <a:endParaRPr kumimoji="1" lang="en-US" altLang="zh-TW" sz="264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5" name="文字方塊 844">
                <a:extLst>
                  <a:ext uri="{FF2B5EF4-FFF2-40B4-BE49-F238E27FC236}">
                    <a16:creationId xmlns:a16="http://schemas.microsoft.com/office/drawing/2014/main" xmlns="" id="{BE4A15EF-089A-C14F-BE2F-6A71728324C0}"/>
                  </a:ext>
                </a:extLst>
              </p:cNvPr>
              <p:cNvSpPr txBox="1"/>
              <p:nvPr/>
            </p:nvSpPr>
            <p:spPr>
              <a:xfrm>
                <a:off x="22138050" y="3275687"/>
                <a:ext cx="10905999" cy="1310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40" b="1" dirty="0">
                    <a:latin typeface="Times New Roman" charset="0"/>
                    <a:ea typeface="Times New Roman" charset="0"/>
                    <a:cs typeface="Times New Roman" charset="0"/>
                  </a:rPr>
                  <a:t>Temporal warping </a:t>
                </a:r>
                <a:r>
                  <a:rPr lang="en-US" sz="2640" b="1" dirty="0">
                    <a:latin typeface="Times New Roman" charset="0"/>
                    <a:ea typeface="Times New Roman" charset="0"/>
                    <a:cs typeface="Times New Roman" charset="0"/>
                  </a:rPr>
                  <a:t>error</a:t>
                </a:r>
                <a:r>
                  <a:rPr lang="en-US" sz="2640" dirty="0">
                    <a:latin typeface="Times New Roman" charset="0"/>
                    <a:ea typeface="Times New Roman" charset="0"/>
                    <a:cs typeface="Times New Roman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51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51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5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warp</m:t>
                        </m:r>
                      </m:sub>
                    </m:sSub>
                    <m:r>
                      <a:rPr lang="en-US" sz="2451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en-US" sz="2451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𝑉</m:t>
                    </m:r>
                    <m:r>
                      <a:rPr lang="en-US" sz="2451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)=</m:t>
                    </m:r>
                    <m:f>
                      <m:fPr>
                        <m:ctrlPr>
                          <a:rPr lang="mr-IN" sz="2451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lang="en-US" sz="2451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1</m:t>
                        </m:r>
                      </m:num>
                      <m:den>
                        <m:nary>
                          <m:naryPr>
                            <m:chr m:val="∑"/>
                            <m:ctrlPr>
                              <a:rPr lang="is-IS" sz="2451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51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𝑖</m:t>
                            </m:r>
                            <m:r>
                              <a:rPr lang="en-US" sz="2451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51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𝑁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451" i="1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51" i="1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2451" i="1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𝑡</m:t>
                                </m:r>
                                <m:r>
                                  <a:rPr lang="en-US" sz="2451" i="1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⇒</m:t>
                                </m:r>
                                <m:r>
                                  <a:rPr lang="en-US" sz="2451" i="1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𝑡</m:t>
                                </m:r>
                                <m:r>
                                  <a:rPr lang="en-US" sz="2451" i="1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US" sz="2451" i="1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(</m:t>
                                </m:r>
                                <m:r>
                                  <a:rPr lang="en-US" sz="2451" i="1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𝑖</m:t>
                                </m:r>
                                <m:r>
                                  <a:rPr lang="en-US" sz="2451" i="1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nary>
                      </m:den>
                    </m:f>
                    <m:nary>
                      <m:naryPr>
                        <m:chr m:val="∑"/>
                        <m:ctrlPr>
                          <a:rPr lang="is-IS" sz="2451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51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𝑖</m:t>
                        </m:r>
                        <m:r>
                          <a:rPr lang="en-US" sz="2451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=1</m:t>
                        </m:r>
                      </m:sub>
                      <m:sup>
                        <m:r>
                          <a:rPr lang="en-US" sz="2451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sz="2451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SupPr>
                          <m:e>
                            <m:r>
                              <a:rPr lang="en-US" sz="2451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451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𝑡</m:t>
                            </m:r>
                            <m:r>
                              <a:rPr lang="en-US" sz="2451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⇒</m:t>
                            </m:r>
                            <m:r>
                              <a:rPr lang="en-US" sz="2451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𝑡</m:t>
                            </m:r>
                            <m:r>
                              <a:rPr lang="en-US" sz="2451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2451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(</m:t>
                            </m:r>
                            <m:r>
                              <a:rPr lang="en-US" sz="2451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𝑖</m:t>
                            </m:r>
                            <m:r>
                              <a:rPr lang="en-US" sz="2451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)</m:t>
                            </m:r>
                          </m:sup>
                        </m:sSubSup>
                        <m:sSub>
                          <m:sSubPr>
                            <m:ctrlPr>
                              <a:rPr lang="en-US" sz="2451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451" i="1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451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51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51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2451" i="1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51" i="1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2451" i="1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sz="2451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51" i="1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51" i="1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𝑉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51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𝑡</m:t>
                                    </m:r>
                                    <m:r>
                                      <a:rPr lang="en-US" sz="2451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2451" i="1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51" i="1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d>
                          </m:e>
                          <m:sub>
                            <m:r>
                              <a:rPr lang="en-US" sz="2451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1</m:t>
                            </m:r>
                          </m:sub>
                        </m:sSub>
                      </m:e>
                    </m:nary>
                  </m:oMath>
                </a14:m>
                <a:endParaRPr lang="en-US" sz="2451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640" b="1" dirty="0">
                    <a:latin typeface="Times New Roman" charset="0"/>
                    <a:ea typeface="Times New Roman" charset="0"/>
                    <a:cs typeface="Times New Roman" charset="0"/>
                  </a:rPr>
                  <a:t>Perceptual distance </a:t>
                </a:r>
                <a:r>
                  <a:rPr lang="en-US" sz="2640" dirty="0">
                    <a:latin typeface="Times New Roman" charset="0"/>
                    <a:ea typeface="Times New Roman" charset="0"/>
                    <a:cs typeface="Times New Roman" charset="0"/>
                  </a:rPr>
                  <a:t>[Zhang </a:t>
                </a:r>
                <a:r>
                  <a:rPr lang="en-US" sz="2640" i="1" dirty="0">
                    <a:latin typeface="Times New Roman" charset="0"/>
                    <a:ea typeface="Times New Roman" charset="0"/>
                    <a:cs typeface="Times New Roman" charset="0"/>
                  </a:rPr>
                  <a:t>et al. </a:t>
                </a:r>
                <a:r>
                  <a:rPr lang="en-US" sz="2640" dirty="0">
                    <a:latin typeface="Times New Roman" charset="0"/>
                    <a:ea typeface="Times New Roman" charset="0"/>
                    <a:cs typeface="Times New Roman" charset="0"/>
                  </a:rPr>
                  <a:t>2018</a:t>
                </a:r>
                <a:r>
                  <a:rPr lang="en-US" sz="2640" dirty="0">
                    <a:latin typeface="Times New Roman" charset="0"/>
                    <a:ea typeface="Times New Roman" charset="0"/>
                    <a:cs typeface="Times New Roman" charset="0"/>
                  </a:rPr>
                  <a:t>]: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51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51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5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perceptual</m:t>
                        </m:r>
                      </m:sub>
                    </m:sSub>
                    <m:d>
                      <m:dPr>
                        <m:ctrlPr>
                          <a:rPr lang="en-US" sz="2451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51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𝑃</m:t>
                        </m:r>
                        <m:r>
                          <a:rPr lang="en-US" sz="2451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, </m:t>
                        </m:r>
                        <m:r>
                          <a:rPr lang="en-US" sz="2451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𝑂</m:t>
                        </m:r>
                      </m:e>
                    </m:d>
                    <m:r>
                      <a:rPr lang="en-US" sz="2451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f>
                      <m:fPr>
                        <m:ctrlPr>
                          <a:rPr lang="mr-IN" sz="2451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lang="en-US" sz="2451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1</m:t>
                        </m:r>
                      </m:num>
                      <m:den>
                        <m:r>
                          <a:rPr lang="en-US" sz="2451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  <m:r>
                          <a:rPr lang="en-US" sz="2451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sz="2451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51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  <m:r>
                          <a:rPr lang="en-US" sz="2451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=2</m:t>
                        </m:r>
                      </m:sub>
                      <m:sup>
                        <m:r>
                          <a:rPr lang="en-US" sz="2451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sup>
                      <m:e>
                        <m:r>
                          <a:rPr lang="en-US" sz="2451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𝐺</m:t>
                        </m:r>
                        <m:r>
                          <a:rPr lang="en-US" sz="2451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51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sz="2451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2451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51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51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sz="2451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51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51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)</m:t>
                        </m:r>
                      </m:e>
                    </m:nary>
                  </m:oMath>
                </a14:m>
                <a:endParaRPr kumimoji="1" lang="zh-TW" altLang="en-US" sz="2451" b="1" dirty="0">
                  <a:solidFill>
                    <a:srgbClr val="C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845" name="文字方塊 844">
                <a:extLst>
                  <a:ext uri="{FF2B5EF4-FFF2-40B4-BE49-F238E27FC236}">
                    <a16:creationId xmlns:a16="http://schemas.microsoft.com/office/drawing/2014/main" id="{BE4A15EF-089A-C14F-BE2F-6A7172832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4312" y="3295104"/>
                <a:ext cx="11522321" cy="1384482"/>
              </a:xfrm>
              <a:prstGeom prst="rect">
                <a:avLst/>
              </a:prstGeom>
              <a:blipFill>
                <a:blip r:embed="rId6"/>
                <a:stretch>
                  <a:fillRect l="-1058" b="-5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53" y="1454672"/>
            <a:ext cx="1077476" cy="10774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23" b="23857"/>
          <a:stretch/>
        </p:blipFill>
        <p:spPr>
          <a:xfrm>
            <a:off x="26568905" y="1454672"/>
            <a:ext cx="1916547" cy="10774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8128" y="1454672"/>
            <a:ext cx="1789602" cy="10774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0" t="15650" r="19567" b="23263"/>
          <a:stretch/>
        </p:blipFill>
        <p:spPr>
          <a:xfrm>
            <a:off x="28733200" y="1454672"/>
            <a:ext cx="1627791" cy="10774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5" name="TextBox 284"/>
              <p:cNvSpPr txBox="1"/>
              <p:nvPr/>
            </p:nvSpPr>
            <p:spPr>
              <a:xfrm>
                <a:off x="1224710" y="3301878"/>
                <a:ext cx="2272738" cy="498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640" dirty="0">
                    <a:latin typeface="Times New Roman" charset="0"/>
                    <a:ea typeface="Times New Roman" charset="0"/>
                    <a:cs typeface="Times New Roman" charset="0"/>
                  </a:rPr>
                  <a:t>Input video (</a:t>
                </a:r>
                <a14:m>
                  <m:oMath xmlns:m="http://schemas.openxmlformats.org/officeDocument/2006/math">
                    <m:r>
                      <a:rPr lang="en-US" sz="264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𝐼</m:t>
                    </m:r>
                  </m:oMath>
                </a14:m>
                <a:r>
                  <a:rPr lang="en-US" sz="2640" dirty="0">
                    <a:latin typeface="Times New Roman" charset="0"/>
                    <a:ea typeface="Times New Roman" charset="0"/>
                    <a:cs typeface="Times New Roman" charset="0"/>
                  </a:rPr>
                  <a:t>)</a:t>
                </a:r>
                <a:endParaRPr lang="en-US" sz="264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85" name="TextBox 2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187" y="3322888"/>
                <a:ext cx="2410948" cy="523220"/>
              </a:xfrm>
              <a:prstGeom prst="rect">
                <a:avLst/>
              </a:prstGeom>
              <a:blipFill rotWithShape="0">
                <a:blip r:embed="rId11"/>
                <a:stretch>
                  <a:fillRect l="-2525" t="-11628" r="-2273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TextBox 285"/>
              <p:cNvSpPr txBox="1"/>
              <p:nvPr/>
            </p:nvSpPr>
            <p:spPr>
              <a:xfrm>
                <a:off x="126866" y="8271380"/>
                <a:ext cx="4468427" cy="498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640" dirty="0">
                    <a:latin typeface="Times New Roman" charset="0"/>
                    <a:ea typeface="Times New Roman" charset="0"/>
                    <a:cs typeface="Times New Roman" charset="0"/>
                  </a:rPr>
                  <a:t>Per-frame processed video (</a:t>
                </a:r>
                <a14:m>
                  <m:oMath xmlns:m="http://schemas.openxmlformats.org/officeDocument/2006/math">
                    <m:r>
                      <a:rPr lang="en-US" sz="264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𝑃</m:t>
                    </m:r>
                  </m:oMath>
                </a14:m>
                <a:r>
                  <a:rPr lang="en-US" sz="2640" dirty="0">
                    <a:latin typeface="Times New Roman" charset="0"/>
                    <a:ea typeface="Times New Roman" charset="0"/>
                    <a:cs typeface="Times New Roman" charset="0"/>
                  </a:rPr>
                  <a:t>)</a:t>
                </a:r>
                <a:endParaRPr lang="en-US" sz="264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86" name="TextBox 2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81" y="8594596"/>
                <a:ext cx="4740161" cy="523220"/>
              </a:xfrm>
              <a:prstGeom prst="rect">
                <a:avLst/>
              </a:prstGeom>
              <a:blipFill rotWithShape="0">
                <a:blip r:embed="rId12"/>
                <a:stretch>
                  <a:fillRect l="-257" t="-12791" r="-257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7" name="TextBox 286"/>
              <p:cNvSpPr txBox="1"/>
              <p:nvPr/>
            </p:nvSpPr>
            <p:spPr>
              <a:xfrm>
                <a:off x="7600318" y="6785595"/>
                <a:ext cx="3250390" cy="9048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640" dirty="0">
                    <a:latin typeface="Times New Roman" charset="0"/>
                    <a:ea typeface="Times New Roman" charset="0"/>
                    <a:cs typeface="Times New Roman" charset="0"/>
                  </a:rPr>
                  <a:t>Temporally smoothed video (</a:t>
                </a:r>
                <a14:m>
                  <m:oMath xmlns:m="http://schemas.openxmlformats.org/officeDocument/2006/math">
                    <m:r>
                      <a:rPr lang="en-US" sz="264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𝑂</m:t>
                    </m:r>
                  </m:oMath>
                </a14:m>
                <a:r>
                  <a:rPr lang="en-US" sz="2640" dirty="0">
                    <a:latin typeface="Times New Roman" charset="0"/>
                    <a:ea typeface="Times New Roman" charset="0"/>
                    <a:cs typeface="Times New Roman" charset="0"/>
                  </a:rPr>
                  <a:t>)</a:t>
                </a:r>
                <a:endParaRPr lang="en-US" sz="264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87" name="TextBox 2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2509" y="7018457"/>
                <a:ext cx="3448053" cy="954107"/>
              </a:xfrm>
              <a:prstGeom prst="rect">
                <a:avLst/>
              </a:prstGeom>
              <a:blipFill rotWithShape="0">
                <a:blip r:embed="rId13"/>
                <a:stretch>
                  <a:fillRect l="-1416" t="-6369" r="-3894" b="-16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8" name="Rectangle 287"/>
          <p:cNvSpPr/>
          <p:nvPr/>
        </p:nvSpPr>
        <p:spPr>
          <a:xfrm>
            <a:off x="1602293" y="5576287"/>
            <a:ext cx="1517574" cy="9181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85" dirty="0">
                <a:latin typeface="Times New Roman" charset="0"/>
                <a:ea typeface="Times New Roman" charset="0"/>
                <a:cs typeface="Times New Roman" charset="0"/>
              </a:rPr>
              <a:t>Image-based Algorithm</a:t>
            </a:r>
            <a:endParaRPr lang="en-US" sz="188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289" name="Straight Arrow Connector 288"/>
          <p:cNvCxnSpPr/>
          <p:nvPr/>
        </p:nvCxnSpPr>
        <p:spPr>
          <a:xfrm rot="5400000" flipV="1">
            <a:off x="2116752" y="5334749"/>
            <a:ext cx="488655" cy="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/>
          <p:cNvCxnSpPr/>
          <p:nvPr/>
        </p:nvCxnSpPr>
        <p:spPr>
          <a:xfrm rot="5400000" flipV="1">
            <a:off x="2118268" y="6739487"/>
            <a:ext cx="485622" cy="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Arrow Connector 290"/>
          <p:cNvCxnSpPr/>
          <p:nvPr/>
        </p:nvCxnSpPr>
        <p:spPr>
          <a:xfrm>
            <a:off x="3383521" y="4436333"/>
            <a:ext cx="3020481" cy="0"/>
          </a:xfrm>
          <a:prstGeom prst="straightConnector1">
            <a:avLst/>
          </a:prstGeom>
          <a:ln w="381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3367180" y="7622296"/>
            <a:ext cx="3036822" cy="0"/>
          </a:xfrm>
          <a:prstGeom prst="straightConnector1">
            <a:avLst/>
          </a:prstGeom>
          <a:ln w="381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 flipV="1">
            <a:off x="6404002" y="4436333"/>
            <a:ext cx="0" cy="1145756"/>
          </a:xfrm>
          <a:prstGeom prst="straightConnector1">
            <a:avLst/>
          </a:prstGeom>
          <a:ln w="38100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5366218" y="5598422"/>
            <a:ext cx="2075568" cy="87390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40" dirty="0">
                <a:latin typeface="Times New Roman" charset="0"/>
                <a:ea typeface="Times New Roman" charset="0"/>
                <a:cs typeface="Times New Roman" charset="0"/>
              </a:rPr>
              <a:t>Our method</a:t>
            </a:r>
            <a:endParaRPr lang="en-US" sz="264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310" name="Straight Arrow Connector 309"/>
          <p:cNvCxnSpPr/>
          <p:nvPr/>
        </p:nvCxnSpPr>
        <p:spPr>
          <a:xfrm>
            <a:off x="6404002" y="6460690"/>
            <a:ext cx="0" cy="1172294"/>
          </a:xfrm>
          <a:prstGeom prst="straightConnector1">
            <a:avLst/>
          </a:prstGeom>
          <a:ln w="38100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15" idx="3"/>
          </p:cNvCxnSpPr>
          <p:nvPr/>
        </p:nvCxnSpPr>
        <p:spPr>
          <a:xfrm>
            <a:off x="7441786" y="6035375"/>
            <a:ext cx="758683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圓角矩形 381">
            <a:extLst>
              <a:ext uri="{FF2B5EF4-FFF2-40B4-BE49-F238E27FC236}">
                <a16:creationId xmlns:a16="http://schemas.microsoft.com/office/drawing/2014/main" xmlns="" id="{5ED3747F-79B5-BA48-91F6-138D1A136387}"/>
              </a:ext>
            </a:extLst>
          </p:cNvPr>
          <p:cNvSpPr/>
          <p:nvPr/>
        </p:nvSpPr>
        <p:spPr>
          <a:xfrm>
            <a:off x="11099774" y="8898847"/>
            <a:ext cx="10343773" cy="51718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394" b="1" dirty="0">
                <a:latin typeface="Times New Roman" charset="0"/>
                <a:ea typeface="Times New Roman" charset="0"/>
                <a:cs typeface="Times New Roman" charset="0"/>
              </a:rPr>
              <a:t>Training Loss</a:t>
            </a:r>
            <a:endParaRPr kumimoji="1" lang="zh-TW" altLang="en-US" sz="3394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Rectangle 259"/>
              <p:cNvSpPr/>
              <p:nvPr/>
            </p:nvSpPr>
            <p:spPr>
              <a:xfrm>
                <a:off x="11051887" y="9452729"/>
                <a:ext cx="10488186" cy="14082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640" dirty="0">
                    <a:latin typeface="Times New Roman" charset="0"/>
                    <a:ea typeface="Times New Roman" charset="0"/>
                    <a:cs typeface="Times New Roman" charset="0"/>
                  </a:rPr>
                  <a:t>Short-term temporal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4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640" i="1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40">
                            <a:latin typeface="Cambria Math" charset="0"/>
                          </a:rPr>
                          <m:t>s</m:t>
                        </m:r>
                        <m:r>
                          <m:rPr>
                            <m:sty m:val="p"/>
                          </m:rPr>
                          <a:rPr lang="en-US" sz="2640">
                            <a:latin typeface="Cambria Math" charset="0"/>
                          </a:rPr>
                          <m:t>hort</m:t>
                        </m:r>
                        <m:r>
                          <a:rPr lang="en-US" sz="2640">
                            <a:latin typeface="Cambria Math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640">
                            <a:latin typeface="Cambria Math" charset="0"/>
                          </a:rPr>
                          <m:t>t</m:t>
                        </m:r>
                        <m:r>
                          <m:rPr>
                            <m:sty m:val="p"/>
                          </m:rPr>
                          <a:rPr lang="en-US" sz="2640">
                            <a:latin typeface="Cambria Math" charset="0"/>
                          </a:rPr>
                          <m:t>erm</m:t>
                        </m:r>
                      </m:sub>
                    </m:sSub>
                    <m:r>
                      <a:rPr lang="en-US" sz="2640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is-IS" sz="264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40" i="1">
                            <a:latin typeface="Cambria Math" charset="0"/>
                          </a:rPr>
                          <m:t>𝑡</m:t>
                        </m:r>
                        <m:r>
                          <a:rPr lang="en-US" sz="2640" i="1">
                            <a:latin typeface="Cambria Math" charset="0"/>
                          </a:rPr>
                          <m:t>=2</m:t>
                        </m:r>
                      </m:sub>
                      <m:sup>
                        <m:r>
                          <a:rPr lang="en-US" sz="2640" i="1">
                            <a:latin typeface="Cambria Math" charset="0"/>
                          </a:rPr>
                          <m:t>𝑇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is-IS" sz="2640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64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640" i="1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640" i="1"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64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640" i="1">
                                    <a:latin typeface="Cambria Math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2640" i="1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40" i="1">
                                    <a:latin typeface="Cambria Math" charset="0"/>
                                  </a:rPr>
                                  <m:t>⇒</m:t>
                                </m:r>
                                <m:r>
                                  <a:rPr lang="en-US" sz="2640" i="1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40" i="1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2640" i="1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sz="2640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sz="2640" i="1">
                                    <a:latin typeface="Cambria Math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64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640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640" i="1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640" i="1">
                                            <a:latin typeface="Cambria Math" charset="0"/>
                                          </a:rPr>
                                          <m:t>𝑂</m:t>
                                        </m:r>
                                      </m:e>
                                      <m:sub>
                                        <m:r>
                                          <a:rPr lang="en-US" sz="2640" i="1"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sz="2640" i="1">
                                                <a:latin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640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  <m:r>
                                      <a:rPr lang="en-US" sz="2640" i="1">
                                        <a:latin typeface="Cambria Math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US" sz="2640" i="1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640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640" i="1">
                                                <a:latin typeface="Cambria Math" charset="0"/>
                                              </a:rPr>
                                              <m:t>𝑂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640" i="1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2640" i="1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sz="2640" i="1">
                                                <a:latin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640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d>
                              </m:e>
                              <m:sub>
                                <m:r>
                                  <a:rPr lang="en-US" sz="264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sz="2640" dirty="0"/>
              </a:p>
              <a:p>
                <a:r>
                  <a:rPr lang="en-US" sz="2640" dirty="0">
                    <a:latin typeface="Times New Roman" charset="0"/>
                    <a:ea typeface="Times New Roman" charset="0"/>
                    <a:cs typeface="Times New Roman" charset="0"/>
                  </a:rPr>
                  <a:t>Long-term </a:t>
                </a:r>
                <a:r>
                  <a:rPr lang="en-US" sz="2640" dirty="0">
                    <a:latin typeface="Times New Roman" charset="0"/>
                    <a:ea typeface="Times New Roman" charset="0"/>
                    <a:cs typeface="Times New Roman" charset="0"/>
                  </a:rPr>
                  <a:t>temporal 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4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640" i="1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40">
                            <a:latin typeface="Cambria Math" charset="0"/>
                          </a:rPr>
                          <m:t>long</m:t>
                        </m:r>
                        <m:r>
                          <a:rPr lang="en-US" sz="2640">
                            <a:latin typeface="Cambria Math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640">
                            <a:latin typeface="Cambria Math" charset="0"/>
                          </a:rPr>
                          <m:t>t</m:t>
                        </m:r>
                        <m:r>
                          <m:rPr>
                            <m:sty m:val="p"/>
                          </m:rPr>
                          <a:rPr lang="en-US" sz="2640">
                            <a:latin typeface="Cambria Math" charset="0"/>
                          </a:rPr>
                          <m:t>erm</m:t>
                        </m:r>
                      </m:sub>
                    </m:sSub>
                    <m:r>
                      <a:rPr lang="en-US" sz="2640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640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is-IS" sz="264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40" i="1">
                            <a:latin typeface="Cambria Math" charset="0"/>
                          </a:rPr>
                          <m:t>𝑡</m:t>
                        </m:r>
                        <m:r>
                          <a:rPr lang="en-US" sz="2640" i="1">
                            <a:latin typeface="Cambria Math" charset="0"/>
                          </a:rPr>
                          <m:t>=2</m:t>
                        </m:r>
                      </m:sub>
                      <m:sup>
                        <m:r>
                          <a:rPr lang="en-US" sz="2640" i="1">
                            <a:latin typeface="Cambria Math" charset="0"/>
                          </a:rPr>
                          <m:t>𝑇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is-IS" sz="2640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64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640" i="1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640" i="1"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64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640" i="1">
                                    <a:latin typeface="Cambria Math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2640" i="1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40" i="1">
                                    <a:latin typeface="Cambria Math" charset="0"/>
                                  </a:rPr>
                                  <m:t>⇒</m:t>
                                </m:r>
                                <m:r>
                                  <a:rPr lang="en-US" sz="2640" i="1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40" i="1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sz="2640" i="1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sz="2640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sz="2640" i="1">
                                    <a:latin typeface="Cambria Math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64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640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640" i="1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640" i="1">
                                            <a:latin typeface="Cambria Math" charset="0"/>
                                          </a:rPr>
                                          <m:t>𝑂</m:t>
                                        </m:r>
                                      </m:e>
                                      <m:sub>
                                        <m:r>
                                          <a:rPr lang="en-US" sz="2640" i="1"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sz="2640" i="1">
                                                <a:latin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640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  <m:r>
                                      <a:rPr lang="en-US" sz="2640" i="1">
                                        <a:latin typeface="Cambria Math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US" sz="2640" i="1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640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640" i="1">
                                                <a:latin typeface="Cambria Math" charset="0"/>
                                              </a:rPr>
                                              <m:t>𝑂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640" i="1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sz="2640" i="1">
                                                <a:latin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640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  <m:r>
                                      <a:rPr lang="en-US" sz="264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sz="264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sz="2640" dirty="0"/>
              </a:p>
            </p:txBody>
          </p:sp>
        </mc:Choice>
        <mc:Fallback xmlns="">
          <p:sp>
            <p:nvSpPr>
              <p:cNvPr id="260" name="Rectangle 2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3975" y="9847785"/>
                <a:ext cx="11125995" cy="1487971"/>
              </a:xfrm>
              <a:prstGeom prst="rect">
                <a:avLst/>
              </a:prstGeom>
              <a:blipFill>
                <a:blip r:embed="rId14"/>
                <a:stretch>
                  <a:fillRect l="-1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1" name="Picture 26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360684" y="3259074"/>
            <a:ext cx="8501249" cy="5560277"/>
          </a:xfrm>
          <a:prstGeom prst="rect">
            <a:avLst/>
          </a:prstGeom>
        </p:spPr>
      </p:pic>
      <p:pic>
        <p:nvPicPr>
          <p:cNvPr id="263" name="Picture 26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6006" y="4845586"/>
            <a:ext cx="8846251" cy="3115558"/>
          </a:xfrm>
          <a:prstGeom prst="rect">
            <a:avLst/>
          </a:prstGeom>
        </p:spPr>
      </p:pic>
      <p:pic>
        <p:nvPicPr>
          <p:cNvPr id="266" name="Picture 26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6949" y="12737111"/>
            <a:ext cx="9470671" cy="3444863"/>
          </a:xfrm>
          <a:prstGeom prst="rect">
            <a:avLst/>
          </a:prstGeom>
        </p:spPr>
      </p:pic>
      <p:sp>
        <p:nvSpPr>
          <p:cNvPr id="335" name="TextBox 334"/>
          <p:cNvSpPr txBox="1"/>
          <p:nvPr/>
        </p:nvSpPr>
        <p:spPr>
          <a:xfrm>
            <a:off x="22138050" y="4741293"/>
            <a:ext cx="1625194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40" b="1" dirty="0">
                <a:latin typeface="Times New Roman" charset="0"/>
                <a:ea typeface="Times New Roman" charset="0"/>
                <a:cs typeface="Times New Roman" charset="0"/>
              </a:rPr>
              <a:t>Analysis</a:t>
            </a:r>
            <a:endParaRPr lang="en-US" sz="264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36" name="TextBox 335"/>
          <p:cNvSpPr txBox="1"/>
          <p:nvPr/>
        </p:nvSpPr>
        <p:spPr>
          <a:xfrm>
            <a:off x="22138051" y="7991556"/>
            <a:ext cx="4554568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40" b="1" dirty="0">
                <a:latin typeface="Times New Roman" charset="0"/>
                <a:ea typeface="Times New Roman" charset="0"/>
                <a:cs typeface="Times New Roman" charset="0"/>
              </a:rPr>
              <a:t>Quantitative evaluation</a:t>
            </a:r>
            <a:endParaRPr lang="en-US" sz="264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37" name="TextBox 336"/>
          <p:cNvSpPr txBox="1"/>
          <p:nvPr/>
        </p:nvSpPr>
        <p:spPr>
          <a:xfrm>
            <a:off x="22138051" y="12171423"/>
            <a:ext cx="4554568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40" b="1" dirty="0">
                <a:latin typeface="Times New Roman" charset="0"/>
                <a:ea typeface="Times New Roman" charset="0"/>
                <a:cs typeface="Times New Roman" charset="0"/>
              </a:rPr>
              <a:t>User study</a:t>
            </a:r>
            <a:endParaRPr lang="en-US" sz="264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337476" y="3778830"/>
            <a:ext cx="2047205" cy="1379170"/>
            <a:chOff x="6400800" y="3657600"/>
            <a:chExt cx="2171700" cy="146304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800" y="3657600"/>
              <a:ext cx="1623060" cy="9144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3680" y="3840480"/>
              <a:ext cx="1623060" cy="9144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6560" y="4023360"/>
              <a:ext cx="1623060" cy="9144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9440" y="4206240"/>
              <a:ext cx="1623060" cy="914400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1337476" y="6972706"/>
            <a:ext cx="2047205" cy="1379170"/>
            <a:chOff x="6400800" y="3657600"/>
            <a:chExt cx="2171700" cy="146304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800" y="3657600"/>
              <a:ext cx="1623060" cy="9144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3680" y="3840480"/>
              <a:ext cx="1623060" cy="9144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6560" y="4023360"/>
              <a:ext cx="1623060" cy="9144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9440" y="4206240"/>
              <a:ext cx="1623060" cy="914400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8201909" y="5356767"/>
            <a:ext cx="2047205" cy="1379170"/>
            <a:chOff x="6400800" y="3657600"/>
            <a:chExt cx="2171700" cy="1463040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800" y="3657600"/>
              <a:ext cx="1623060" cy="9144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3680" y="3840480"/>
              <a:ext cx="1623060" cy="9144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6560" y="4023360"/>
              <a:ext cx="1623060" cy="9144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9440" y="4206240"/>
              <a:ext cx="1623060" cy="9144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3179155" y="5301236"/>
                <a:ext cx="2630220" cy="1832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85" dirty="0">
                    <a:latin typeface="Times New Roman" charset="0"/>
                    <a:ea typeface="Times New Roman" charset="0"/>
                    <a:cs typeface="Times New Roman" charset="0"/>
                  </a:rPr>
                  <a:t>Style transfer</a:t>
                </a:r>
              </a:p>
              <a:p>
                <a:r>
                  <a:rPr lang="en-US" sz="1885" dirty="0">
                    <a:latin typeface="Times New Roman" charset="0"/>
                    <a:ea typeface="Times New Roman" charset="0"/>
                    <a:cs typeface="Times New Roman" charset="0"/>
                  </a:rPr>
                  <a:t>CycleGAN</a:t>
                </a:r>
              </a:p>
              <a:p>
                <a:r>
                  <a:rPr lang="en-US" sz="1885" dirty="0">
                    <a:latin typeface="Times New Roman" charset="0"/>
                    <a:ea typeface="Times New Roman" charset="0"/>
                    <a:cs typeface="Times New Roman" charset="0"/>
                  </a:rPr>
                  <a:t>Colorization</a:t>
                </a:r>
              </a:p>
              <a:p>
                <a:r>
                  <a:rPr lang="en-US" sz="1885" dirty="0">
                    <a:latin typeface="Times New Roman" charset="0"/>
                    <a:ea typeface="Times New Roman" charset="0"/>
                    <a:cs typeface="Times New Roman" charset="0"/>
                  </a:rPr>
                  <a:t>Image enhancement</a:t>
                </a:r>
              </a:p>
              <a:p>
                <a:r>
                  <a:rPr lang="en-US" sz="1885" dirty="0">
                    <a:latin typeface="Times New Roman" charset="0"/>
                    <a:ea typeface="Times New Roman" charset="0"/>
                    <a:cs typeface="Times New Roman" charset="0"/>
                  </a:rPr>
                  <a:t>Intrinsic decomposition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85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⋯</m:t>
                      </m:r>
                    </m:oMath>
                  </m:oMathPara>
                </a14:m>
                <a:endParaRPr lang="en-US" sz="1885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486" y="5443830"/>
                <a:ext cx="2790169" cy="1938992"/>
              </a:xfrm>
              <a:prstGeom prst="rect">
                <a:avLst/>
              </a:prstGeom>
              <a:blipFill>
                <a:blip r:embed="rId30"/>
                <a:stretch>
                  <a:fillRect l="-2183" t="-1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/>
          <p:cNvSpPr txBox="1"/>
          <p:nvPr/>
        </p:nvSpPr>
        <p:spPr>
          <a:xfrm>
            <a:off x="16863265" y="4568938"/>
            <a:ext cx="1182704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85" dirty="0">
                <a:latin typeface="Times New Roman" charset="0"/>
                <a:ea typeface="Times New Roman" charset="0"/>
                <a:cs typeface="Times New Roman" charset="0"/>
              </a:rPr>
              <a:t>Optical flow</a:t>
            </a:r>
            <a:endParaRPr lang="en-US" sz="188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9966725" y="4588942"/>
            <a:ext cx="1621235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85" dirty="0">
                <a:latin typeface="Times New Roman" charset="0"/>
                <a:ea typeface="Times New Roman" charset="0"/>
                <a:cs typeface="Times New Roman" charset="0"/>
              </a:rPr>
              <a:t>Occlusion mask</a:t>
            </a:r>
            <a:endParaRPr lang="en-US" sz="188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1136371" y="7057945"/>
            <a:ext cx="1182704" cy="440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62" b="1" dirty="0">
                <a:latin typeface="Times New Roman" charset="0"/>
                <a:ea typeface="Times New Roman" charset="0"/>
                <a:cs typeface="Times New Roman" charset="0"/>
              </a:rPr>
              <a:t>Testing</a:t>
            </a:r>
            <a:endParaRPr lang="en-US" sz="2262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56" name="Picture 255"/>
          <p:cNvPicPr>
            <a:picLocks noChangeAspect="1"/>
          </p:cNvPicPr>
          <p:nvPr/>
        </p:nvPicPr>
        <p:blipFill rotWithShape="1">
          <a:blip r:embed="rId31"/>
          <a:srcRect b="4185"/>
          <a:stretch/>
        </p:blipFill>
        <p:spPr>
          <a:xfrm>
            <a:off x="11425382" y="10839256"/>
            <a:ext cx="9564202" cy="5467982"/>
          </a:xfrm>
          <a:prstGeom prst="rect">
            <a:avLst/>
          </a:prstGeom>
        </p:spPr>
      </p:pic>
      <p:pic>
        <p:nvPicPr>
          <p:cNvPr id="264" name="Picture 263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0045" y="8623120"/>
            <a:ext cx="4508356" cy="3390368"/>
          </a:xfrm>
          <a:prstGeom prst="rect">
            <a:avLst/>
          </a:prstGeom>
        </p:spPr>
      </p:pic>
      <p:pic>
        <p:nvPicPr>
          <p:cNvPr id="270" name="Picture 269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1578" y="4845586"/>
            <a:ext cx="4275973" cy="31489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31028669" y="5327784"/>
                <a:ext cx="1621235" cy="382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85" dirty="0">
                    <a:latin typeface="Times New Roman" charset="0"/>
                    <a:ea typeface="Times New Roman" charset="0"/>
                    <a:cs typeface="Times New Roman" charset="0"/>
                  </a:rPr>
                  <a:t>Fit curve </a:t>
                </a:r>
                <a14:m>
                  <m:oMath xmlns:m="http://schemas.openxmlformats.org/officeDocument/2006/math">
                    <m:r>
                      <a:rPr lang="en-US" sz="1885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𝑎</m:t>
                    </m:r>
                    <m:r>
                      <a:rPr lang="en-US" sz="1885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/</m:t>
                    </m:r>
                    <m:r>
                      <a:rPr lang="en-US" sz="1885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𝑏𝑥</m:t>
                    </m:r>
                  </m:oMath>
                </a14:m>
                <a:endParaRPr lang="en-US" sz="1885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5588" y="5471993"/>
                <a:ext cx="1719826" cy="400110"/>
              </a:xfrm>
              <a:prstGeom prst="rect">
                <a:avLst/>
              </a:prstGeom>
              <a:blipFill>
                <a:blip r:embed="rId34"/>
                <a:stretch>
                  <a:fillRect l="-3546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1" name="Picture 270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5262" y="8622398"/>
            <a:ext cx="6386215" cy="331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60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" grpId="0"/>
      <p:bldP spid="287" grpId="0"/>
      <p:bldP spid="288" grpId="0" animBg="1"/>
      <p:bldP spid="335" grpId="0"/>
      <p:bldP spid="336" grpId="0"/>
      <p:bldP spid="337" grpId="0"/>
      <p:bldP spid="60" grpId="0"/>
      <p:bldP spid="66" grpId="0"/>
      <p:bldP spid="67" grpId="0"/>
      <p:bldP spid="68" grpId="0"/>
      <p:bldP spid="77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9268</TotalTime>
  <Words>195</Words>
  <Application>Microsoft Macintosh PowerPoint</Application>
  <PresentationFormat>Custom</PresentationFormat>
  <Paragraphs>40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Calibri</vt:lpstr>
      <vt:lpstr>Calibri Light</vt:lpstr>
      <vt:lpstr>Cambria Math</vt:lpstr>
      <vt:lpstr>Times New Roman</vt:lpstr>
      <vt:lpstr>新細明體</vt:lpstr>
      <vt:lpstr>Arial</vt:lpstr>
      <vt:lpstr>Office 佈景主題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使用者</dc:creator>
  <cp:lastModifiedBy>Wei-Sheng Lai</cp:lastModifiedBy>
  <cp:revision>128</cp:revision>
  <cp:lastPrinted>2018-08-29T18:03:56Z</cp:lastPrinted>
  <dcterms:created xsi:type="dcterms:W3CDTF">2018-08-14T06:49:20Z</dcterms:created>
  <dcterms:modified xsi:type="dcterms:W3CDTF">2018-08-30T21:49:48Z</dcterms:modified>
</cp:coreProperties>
</file>